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7" r:id="rId2"/>
    <p:sldId id="256" r:id="rId3"/>
    <p:sldId id="260" r:id="rId4"/>
    <p:sldId id="258" r:id="rId5"/>
    <p:sldId id="259" r:id="rId6"/>
    <p:sldId id="261" r:id="rId7"/>
    <p:sldId id="267" r:id="rId8"/>
    <p:sldId id="263" r:id="rId9"/>
    <p:sldId id="266" r:id="rId10"/>
    <p:sldId id="268" r:id="rId11"/>
    <p:sldId id="272" r:id="rId12"/>
    <p:sldId id="269" r:id="rId13"/>
    <p:sldId id="270" r:id="rId14"/>
    <p:sldId id="271" r:id="rId15"/>
    <p:sldId id="273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4E0CF-ABFB-4AC2-BC1A-933449E60AAE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8CDE8-BD01-4D0C-8AAC-26829FB45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56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Bell Work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600" dirty="0" smtClean="0"/>
              <a:t>Today you will need your tacking folder and your spiral for notes. 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Complete a self – assessment on scales 701 and 706. </a:t>
            </a:r>
          </a:p>
        </p:txBody>
      </p:sp>
    </p:spTree>
    <p:extLst>
      <p:ext uri="{BB962C8B-B14F-4D97-AF65-F5344CB8AC3E}">
        <p14:creationId xmlns:p14="http://schemas.microsoft.com/office/powerpoint/2010/main" val="160736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Evaluate the following two-step equations.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−1=3</m:t>
                    </m:r>
                  </m:oMath>
                </a14:m>
                <a:endParaRPr lang="en-US" sz="2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2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7571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Using Scale (Scale Factor)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2255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What is scale factor?</a:t>
            </a:r>
          </a:p>
          <a:p>
            <a:pPr marL="0" indent="0">
              <a:buNone/>
            </a:pPr>
            <a:r>
              <a:rPr lang="en-US" sz="3200" dirty="0" smtClean="0"/>
              <a:t>A scale written as a ratio without units in simplest form is called the </a:t>
            </a:r>
            <a:r>
              <a:rPr lang="en-US" sz="3200" u="sng" dirty="0" smtClean="0"/>
              <a:t>scale factor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3455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Scale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39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Find the scale factor of a model sailboat if the scale is 1 inch = 6 feet.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425700" y="3178124"/>
            <a:ext cx="3211195" cy="1134306"/>
            <a:chOff x="2425700" y="3178124"/>
            <a:chExt cx="3211195" cy="1134306"/>
          </a:xfrm>
        </p:grpSpPr>
        <p:sp>
          <p:nvSpPr>
            <p:cNvPr id="4" name="Right Arrow 3"/>
            <p:cNvSpPr/>
            <p:nvPr/>
          </p:nvSpPr>
          <p:spPr>
            <a:xfrm>
              <a:off x="2425700" y="3537730"/>
              <a:ext cx="1625600" cy="7747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Scale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150995" y="3178124"/>
                  <a:ext cx="1485900" cy="985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𝑖𝑛𝑐h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6 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𝑓𝑒𝑒𝑡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995" y="3178124"/>
                  <a:ext cx="1485900" cy="98591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79720" y="3178124"/>
                <a:ext cx="2114550" cy="910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𝑖𝑛𝑐h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72 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𝑖𝑛𝑐h𝑒𝑠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720" y="3178124"/>
                <a:ext cx="2114550" cy="9105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6409372" y="2995720"/>
            <a:ext cx="3841115" cy="1350718"/>
            <a:chOff x="6409372" y="2995720"/>
            <a:chExt cx="3841115" cy="1350718"/>
          </a:xfrm>
        </p:grpSpPr>
        <p:grpSp>
          <p:nvGrpSpPr>
            <p:cNvPr id="11" name="Group 10"/>
            <p:cNvGrpSpPr/>
            <p:nvPr/>
          </p:nvGrpSpPr>
          <p:grpSpPr>
            <a:xfrm>
              <a:off x="6409372" y="3227633"/>
              <a:ext cx="948055" cy="774700"/>
              <a:chOff x="7531100" y="3218180"/>
              <a:chExt cx="948055" cy="7747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7531100" y="3218180"/>
                <a:ext cx="850900" cy="2667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7628255" y="3726180"/>
                <a:ext cx="850900" cy="2667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/>
            <p:cNvSpPr/>
            <p:nvPr/>
          </p:nvSpPr>
          <p:spPr>
            <a:xfrm>
              <a:off x="7667624" y="2995720"/>
              <a:ext cx="2582863" cy="13507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Convert 6 feet to inches and divide out the common units</a:t>
              </a:r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1872" y="4520774"/>
            <a:ext cx="3750627" cy="975650"/>
            <a:chOff x="6091872" y="4520774"/>
            <a:chExt cx="3750627" cy="9756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91872" y="4520774"/>
                  <a:ext cx="1485900" cy="900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72</m:t>
                            </m:r>
                          </m:den>
                        </m:f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1872" y="4520774"/>
                  <a:ext cx="1485900" cy="90024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Left Arrow 14"/>
            <p:cNvSpPr/>
            <p:nvPr/>
          </p:nvSpPr>
          <p:spPr>
            <a:xfrm>
              <a:off x="7357426" y="4583760"/>
              <a:ext cx="2485073" cy="91266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Scale Factor</a:t>
              </a:r>
              <a:endParaRPr lang="en-US" sz="3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9868" y="4260915"/>
            <a:ext cx="6199504" cy="1766929"/>
            <a:chOff x="209868" y="4260915"/>
            <a:chExt cx="6199504" cy="1766929"/>
          </a:xfrm>
        </p:grpSpPr>
        <p:sp>
          <p:nvSpPr>
            <p:cNvPr id="18" name="Rectangle 17"/>
            <p:cNvSpPr/>
            <p:nvPr/>
          </p:nvSpPr>
          <p:spPr>
            <a:xfrm>
              <a:off x="209868" y="5266599"/>
              <a:ext cx="2582863" cy="7612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REMEMBER!</a:t>
              </a:r>
            </a:p>
            <a:p>
              <a:pPr algn="ctr"/>
              <a:r>
                <a:rPr lang="en-US" sz="2000" dirty="0" smtClean="0"/>
                <a:t>12 inches in every foot</a:t>
              </a:r>
              <a:endParaRPr lang="en-US" sz="20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118100" y="4260915"/>
              <a:ext cx="1291272" cy="474264"/>
              <a:chOff x="5118100" y="4260915"/>
              <a:chExt cx="1291272" cy="474264"/>
            </a:xfrm>
          </p:grpSpPr>
          <p:sp>
            <p:nvSpPr>
              <p:cNvPr id="5" name="Curved Up Arrow 4"/>
              <p:cNvSpPr/>
              <p:nvPr/>
            </p:nvSpPr>
            <p:spPr>
              <a:xfrm>
                <a:off x="5118100" y="4272409"/>
                <a:ext cx="1291272" cy="462770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37096" y="4260915"/>
                <a:ext cx="7726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/>
                  <a:t>× 12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8034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What is the scale factor of a model car if the scale is 1 inch = 2 feet</a:t>
            </a:r>
            <a:r>
              <a:rPr lang="en-US" sz="3200" dirty="0" smtClean="0"/>
              <a:t>?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597029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What </a:t>
            </a:r>
            <a:r>
              <a:rPr lang="en-US" sz="3200" dirty="0" smtClean="0"/>
              <a:t>is the scale factor of a model train if the scale is 2 inches = 1.5 feet?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 scoot is 3.5 feet long. Find the length of a scale model and the scale factor if the scale is 1 inch = .75 feet.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3042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4894" y="0"/>
            <a:ext cx="10058400" cy="825313"/>
          </a:xfrm>
        </p:spPr>
        <p:txBody>
          <a:bodyPr/>
          <a:lstStyle/>
          <a:p>
            <a:r>
              <a:rPr lang="en-US" dirty="0" smtClean="0"/>
              <a:t>Designing Your Dream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2824" y="882184"/>
            <a:ext cx="11639176" cy="46609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 your table team create your dream classroom using the information below. 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Determine the scale and calculate scale drawing lengths and widths.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Be sure to include the following…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197060"/>
              </p:ext>
            </p:extLst>
          </p:nvPr>
        </p:nvGraphicFramePr>
        <p:xfrm>
          <a:off x="5797177" y="2525058"/>
          <a:ext cx="5707530" cy="4145280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3212353"/>
                <a:gridCol w="2495177"/>
              </a:tblGrid>
              <a:tr h="44594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Classroom Perimeter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35.5 ft. x 23 ft.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Window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 ft.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Door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 ft.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White Board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16 ft.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Teacher</a:t>
                      </a:r>
                      <a:r>
                        <a:rPr lang="en-US" sz="2800" baseline="0" dirty="0" smtClean="0"/>
                        <a:t> Desk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 ft. x 2.5</a:t>
                      </a:r>
                      <a:r>
                        <a:rPr lang="en-US" sz="2800" baseline="0" dirty="0" smtClean="0"/>
                        <a:t> ft.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Student</a:t>
                      </a:r>
                      <a:r>
                        <a:rPr lang="en-US" sz="2800" baseline="0" dirty="0" smtClean="0"/>
                        <a:t> Desk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2.5 ft. x 2 ft.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Computer Table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 ft. x 2.5</a:t>
                      </a:r>
                      <a:r>
                        <a:rPr lang="en-US" sz="2800" baseline="0" dirty="0" smtClean="0"/>
                        <a:t> ft.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Bookcases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 ft. x 1.5 ft.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067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892" y="758952"/>
            <a:ext cx="10346633" cy="356616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Using Scale (Scale Drawings)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18475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does the new vocabulary mean?</a:t>
            </a:r>
          </a:p>
          <a:p>
            <a:r>
              <a:rPr lang="en-US" sz="3600" dirty="0" smtClean="0"/>
              <a:t>Can you think of an example?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Scale Drawings and Scale Model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Scale </a:t>
            </a:r>
          </a:p>
        </p:txBody>
      </p:sp>
    </p:spTree>
    <p:extLst>
      <p:ext uri="{BB962C8B-B14F-4D97-AF65-F5344CB8AC3E}">
        <p14:creationId xmlns:p14="http://schemas.microsoft.com/office/powerpoint/2010/main" val="666107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600" u="sng" dirty="0" smtClean="0"/>
              <a:t>Scale Drawings and Scale Models</a:t>
            </a:r>
            <a:r>
              <a:rPr lang="en-US" sz="3600" dirty="0" smtClean="0"/>
              <a:t> are used to represent objects that are too large or too small to be drawn or built to actual size. 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The </a:t>
            </a:r>
            <a:r>
              <a:rPr lang="en-US" sz="3600" u="sng" dirty="0" smtClean="0"/>
              <a:t>scale</a:t>
            </a:r>
            <a:r>
              <a:rPr lang="en-US" sz="3600" dirty="0" smtClean="0"/>
              <a:t> gives the ratio that compares the measurements of the drawing or model and the measurements of the real object. (They are PROPORTIONAL!)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4718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map scale!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2706" y="1845734"/>
            <a:ext cx="6783294" cy="402336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is the actual distance between Hagerstown and Annapolis?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Use a centimeter ruler to find the map distance between the two cities. The map distance is about 4 centimeters.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Write and solve a proportion using the scale. Let</a:t>
            </a:r>
            <a:r>
              <a:rPr lang="en-US" sz="2800" i="1" dirty="0" smtClean="0"/>
              <a:t> d </a:t>
            </a:r>
            <a:r>
              <a:rPr lang="en-US" sz="2800" dirty="0" smtClean="0"/>
              <a:t>represent the actual distance between the cities. </a:t>
            </a:r>
            <a:endParaRPr lang="en-US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53663" t="1417" b="25876"/>
          <a:stretch/>
        </p:blipFill>
        <p:spPr bwMode="auto">
          <a:xfrm>
            <a:off x="7575175" y="1852705"/>
            <a:ext cx="4200605" cy="367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5887" y="2693396"/>
            <a:ext cx="7159989" cy="230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5734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scale model!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7280" y="1845734"/>
            <a:ext cx="8001896" cy="4023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graphic artist is creating an advertisement for a new cell phone. If she uses a scale of 5 inches = 1 inch, what is the length of the cell phone on the advertisement?</a:t>
            </a:r>
          </a:p>
          <a:p>
            <a:r>
              <a:rPr lang="en-US" sz="3200" i="1" dirty="0" smtClean="0"/>
              <a:t>Write a proportion using the scale. Let a represent the length of the advertisement cell phone. </a:t>
            </a:r>
            <a:endParaRPr lang="en-US" sz="3200" i="1" dirty="0"/>
          </a:p>
        </p:txBody>
      </p:sp>
      <p:pic>
        <p:nvPicPr>
          <p:cNvPr id="6" name="Picture 5" descr="Screen Shot 2015-02-12 at 9.09.3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3" t="27888" r="35849" b="38690"/>
          <a:stretch/>
        </p:blipFill>
        <p:spPr>
          <a:xfrm>
            <a:off x="9622116" y="1852736"/>
            <a:ext cx="2002118" cy="421669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4823" y="4853648"/>
            <a:ext cx="3048191" cy="95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3013" y="4862303"/>
            <a:ext cx="3794870" cy="100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9770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3605" y="223308"/>
            <a:ext cx="10662113" cy="857449"/>
          </a:xfrm>
        </p:spPr>
        <p:txBody>
          <a:bodyPr/>
          <a:lstStyle/>
          <a:p>
            <a:r>
              <a:rPr lang="en-US" dirty="0" smtClean="0"/>
              <a:t>Think-Pair-Share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3605" y="1595041"/>
            <a:ext cx="6447508" cy="1196309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600" dirty="0" smtClean="0"/>
              <a:t>Find the model length of the football field to the right.</a:t>
            </a:r>
          </a:p>
          <a:p>
            <a:pPr marL="0" indent="0">
              <a:buNone/>
            </a:pPr>
            <a:endParaRPr lang="en-US" sz="3600" dirty="0"/>
          </a:p>
          <a:p>
            <a:pPr>
              <a:buFont typeface="Arial"/>
              <a:buChar char="•"/>
            </a:pPr>
            <a:endParaRPr lang="en-US" sz="3600" dirty="0"/>
          </a:p>
        </p:txBody>
      </p:sp>
      <p:pic>
        <p:nvPicPr>
          <p:cNvPr id="4" name="Picture 3" descr="Screen Shot 2015-02-16 at 3.21.0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7" t="61742" r="59519" b="23887"/>
          <a:stretch/>
        </p:blipFill>
        <p:spPr>
          <a:xfrm>
            <a:off x="6461463" y="1136704"/>
            <a:ext cx="4639169" cy="285725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7561" y="4163085"/>
            <a:ext cx="10662111" cy="16708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3600" dirty="0" smtClean="0"/>
              <a:t>A map of Bakersfield, California, has a scale  of 1 inch to 5 miles. If the city is 5.25 inches across on the map, what is the actual distance across the actual city? </a:t>
            </a:r>
          </a:p>
        </p:txBody>
      </p:sp>
    </p:spTree>
    <p:extLst>
      <p:ext uri="{BB962C8B-B14F-4D97-AF65-F5344CB8AC3E}">
        <p14:creationId xmlns:p14="http://schemas.microsoft.com/office/powerpoint/2010/main" val="2542599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750" y="1935380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A scale drawing of a doctor’s office is shown. What are the actual dimensions of the doctor’s office?</a:t>
            </a:r>
            <a:endParaRPr lang="en-US" sz="3200" dirty="0"/>
          </a:p>
        </p:txBody>
      </p:sp>
      <p:pic>
        <p:nvPicPr>
          <p:cNvPr id="5" name="Picture 4" descr="Screen Shot 2015-02-12 at 9.47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3" t="45316" r="46323" b="35294"/>
          <a:stretch/>
        </p:blipFill>
        <p:spPr>
          <a:xfrm>
            <a:off x="4004235" y="3076808"/>
            <a:ext cx="4265624" cy="248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71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600" dirty="0" smtClean="0"/>
              <a:t>Write down 2 things that you learned about scale. 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Write down 1 thing that you are still confused about from today’s lesson.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1789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521</TotalTime>
  <Words>584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Retrospect</vt:lpstr>
      <vt:lpstr>Bell Work</vt:lpstr>
      <vt:lpstr>Using Scale (Scale Drawings)</vt:lpstr>
      <vt:lpstr>Round Table </vt:lpstr>
      <vt:lpstr>Key Vocabulary </vt:lpstr>
      <vt:lpstr>Using a map scale!</vt:lpstr>
      <vt:lpstr>Using a scale model!</vt:lpstr>
      <vt:lpstr>Think-Pair-Share</vt:lpstr>
      <vt:lpstr>Check Your Progress</vt:lpstr>
      <vt:lpstr>Exit Slip</vt:lpstr>
      <vt:lpstr>Bell Work </vt:lpstr>
      <vt:lpstr>Using Scale (Scale Factor)</vt:lpstr>
      <vt:lpstr>Key Vocabulary </vt:lpstr>
      <vt:lpstr>Finding Scale Factor</vt:lpstr>
      <vt:lpstr>EXAMPLE</vt:lpstr>
      <vt:lpstr>You Try</vt:lpstr>
      <vt:lpstr>Designing Your Dream Classroom</vt:lpstr>
    </vt:vector>
  </TitlesOfParts>
  <Company>SCPS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</dc:title>
  <dc:creator>Gibbs</dc:creator>
  <cp:lastModifiedBy>Gibbs</cp:lastModifiedBy>
  <cp:revision>46</cp:revision>
  <cp:lastPrinted>2015-02-17T14:03:44Z</cp:lastPrinted>
  <dcterms:created xsi:type="dcterms:W3CDTF">2015-02-12T13:58:22Z</dcterms:created>
  <dcterms:modified xsi:type="dcterms:W3CDTF">2015-02-19T14:57:23Z</dcterms:modified>
</cp:coreProperties>
</file>