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Override1.xml" ContentType="application/vnd.openxmlformats-officedocument.themeOverr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5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86C"/>
    <a:srgbClr val="336699"/>
    <a:srgbClr val="907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90" y="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515E0-3F47-1848-ABA5-DEECADB64681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F5DC2-A9AF-6841-8487-E9F6C4F4B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74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F5DC2-A9AF-6841-8487-E9F6C4F4B0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56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F5DC2-A9AF-6841-8487-E9F6C4F4B0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29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3C9286-DF5B-49ED-8FD0-3447686DE8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50730C-6E7B-4F5B-A5AF-887A0B1BF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3F66E3-B523-41B1-81AC-8CA2DD591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1A56DC-E60F-474F-B606-8BEEA0196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1EB122-5F15-4366-935B-938C0B9F12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1AD210-1243-4F5A-824E-4AA03805A9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9B7FE6-0536-4E07-B70A-5A8A0F10E7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E8E745-F352-4EAC-8CF8-2D6F8C8DC7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0B0259-0C12-46E7-8A39-ACF6363421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2AED34-685D-4167-9D36-F871E1AF93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BB8542-9AF7-453A-990C-A107F167B9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9A45E73-0BE1-409D-9006-FF649E9C0A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Prepare for the bell work quiz covering two-step equations. </a:t>
            </a:r>
          </a:p>
          <a:p>
            <a:pPr lvl="1"/>
            <a:r>
              <a:rPr lang="en-US" dirty="0" smtClean="0"/>
              <a:t>You will need notebook paper and </a:t>
            </a:r>
            <a:r>
              <a:rPr lang="en-US" smtClean="0"/>
              <a:t>a pencil.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entury Gothic"/>
                <a:cs typeface="Century Gothic"/>
              </a:rPr>
              <a:t>Bell Work </a:t>
            </a:r>
            <a:r>
              <a:rPr lang="en-US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Quiz</a:t>
            </a:r>
            <a:endParaRPr lang="en-US" b="1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9782827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838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You Try</a:t>
            </a:r>
            <a:endParaRPr lang="en-US" b="1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7780735" cy="2667000"/>
          </a:xfrm>
          <a:prstGeom prst="rect">
            <a:avLst/>
          </a:prstGeom>
          <a:noFill/>
          <a:ln w="28575" cmpd="sng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848600" cy="838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entury Gothic"/>
                <a:cs typeface="Century Gothic"/>
              </a:rPr>
              <a:t>Check Your Progress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399"/>
            <a:ext cx="7772400" cy="3002863"/>
          </a:xfrm>
          <a:prstGeom prst="rect">
            <a:avLst/>
          </a:prstGeom>
          <a:noFill/>
          <a:ln w="28575" cmpd="sng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49808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Finding Missing Measures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435608" y="1371600"/>
            <a:ext cx="7498080" cy="4876800"/>
          </a:xfrm>
        </p:spPr>
        <p:txBody>
          <a:bodyPr/>
          <a:lstStyle/>
          <a:p>
            <a:pPr marL="514350" indent="-514350">
              <a:buFont typeface="Arial" charset="0"/>
              <a:buAutoNum type="arabicParenR"/>
            </a:pPr>
            <a:r>
              <a:rPr lang="en-US" dirty="0" smtClean="0">
                <a:latin typeface="Century Gothic"/>
                <a:cs typeface="Century Gothic"/>
              </a:rPr>
              <a:t>Set up the proportions as if identifying similar figures using x as missing side.</a:t>
            </a:r>
          </a:p>
          <a:p>
            <a:pPr marL="514350" indent="-514350">
              <a:buFont typeface="Arial" charset="0"/>
              <a:buAutoNum type="arabicParenR"/>
            </a:pPr>
            <a:r>
              <a:rPr lang="en-US" dirty="0" smtClean="0">
                <a:latin typeface="Century Gothic"/>
                <a:cs typeface="Century Gothic"/>
              </a:rPr>
              <a:t>Calculate cross products.</a:t>
            </a:r>
          </a:p>
          <a:p>
            <a:pPr marL="514350" indent="-514350">
              <a:buFont typeface="Arial" charset="0"/>
              <a:buAutoNum type="arabicParenR"/>
            </a:pPr>
            <a:r>
              <a:rPr lang="en-US" dirty="0" smtClean="0">
                <a:latin typeface="Century Gothic"/>
                <a:cs typeface="Century Gothic"/>
              </a:rPr>
              <a:t>Solve for x!</a:t>
            </a:r>
          </a:p>
          <a:p>
            <a:pPr marL="514350" indent="-514350">
              <a:buFont typeface="Arial" charset="0"/>
              <a:buAutoNum type="arabicParenR"/>
            </a:pPr>
            <a:endParaRPr lang="en-US" dirty="0" smtClean="0">
              <a:latin typeface="Century Gothic"/>
              <a:cs typeface="Century Gothic"/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111750"/>
            <a:ext cx="3170238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38600"/>
            <a:ext cx="6400800" cy="66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628621"/>
            <a:ext cx="3800475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848600" cy="914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entury Gothic"/>
                <a:cs typeface="Century Gothic"/>
              </a:rPr>
              <a:t>Finding Missing Measures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9" t="51042" r="67496" b="40624"/>
          <a:stretch/>
        </p:blipFill>
        <p:spPr bwMode="auto">
          <a:xfrm>
            <a:off x="1752600" y="1828800"/>
            <a:ext cx="6723062" cy="1589690"/>
          </a:xfrm>
          <a:prstGeom prst="rect">
            <a:avLst/>
          </a:prstGeom>
          <a:noFill/>
          <a:ln w="28575" cmpd="sng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0" t="45834" r="40849" b="40624"/>
          <a:stretch/>
        </p:blipFill>
        <p:spPr bwMode="auto">
          <a:xfrm>
            <a:off x="1752600" y="3429000"/>
            <a:ext cx="6731000" cy="2205958"/>
          </a:xfrm>
          <a:prstGeom prst="rect">
            <a:avLst/>
          </a:prstGeom>
          <a:noFill/>
          <a:ln w="28575" cmpd="sng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914221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772400" cy="838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entury Gothic"/>
                <a:cs typeface="Century Gothic"/>
              </a:rPr>
              <a:t>Indirect Measurement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0" t="4091" r="3719" b="10325"/>
          <a:stretch/>
        </p:blipFill>
        <p:spPr bwMode="auto">
          <a:xfrm>
            <a:off x="4705351" y="2514600"/>
            <a:ext cx="4438649" cy="2590800"/>
          </a:xfrm>
          <a:prstGeom prst="rect">
            <a:avLst/>
          </a:prstGeom>
          <a:noFill/>
          <a:ln w="28575" cmpd="sng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12"/>
          <a:stretch/>
        </p:blipFill>
        <p:spPr bwMode="auto">
          <a:xfrm>
            <a:off x="600953" y="2514600"/>
            <a:ext cx="4106514" cy="3124200"/>
          </a:xfrm>
          <a:prstGeom prst="rect">
            <a:avLst/>
          </a:prstGeom>
          <a:noFill/>
          <a:ln w="28575" cmpd="sng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175500" cy="990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entury Gothic"/>
                <a:cs typeface="Century Gothic"/>
              </a:rPr>
              <a:t>Indirect Measurement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2" t="44792" r="40654" b="32465"/>
          <a:stretch/>
        </p:blipFill>
        <p:spPr bwMode="auto">
          <a:xfrm>
            <a:off x="2895600" y="3962400"/>
            <a:ext cx="3937000" cy="2700246"/>
          </a:xfrm>
          <a:prstGeom prst="rect">
            <a:avLst/>
          </a:prstGeom>
          <a:noFill/>
          <a:ln w="28575" cmpd="sng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3" t="49480" r="63202" b="32465"/>
          <a:stretch/>
        </p:blipFill>
        <p:spPr bwMode="auto">
          <a:xfrm>
            <a:off x="1828800" y="1447800"/>
            <a:ext cx="5676900" cy="2371075"/>
          </a:xfrm>
          <a:prstGeom prst="rect">
            <a:avLst/>
          </a:prstGeom>
          <a:noFill/>
          <a:ln w="28575" cmpd="sng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920549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772400" cy="914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entury Gothic"/>
                <a:cs typeface="Century Gothic"/>
              </a:rPr>
              <a:t>Practice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5" t="22743" r="50219" b="37674"/>
          <a:stretch/>
        </p:blipFill>
        <p:spPr bwMode="auto">
          <a:xfrm>
            <a:off x="1752600" y="1524000"/>
            <a:ext cx="6667500" cy="5017129"/>
          </a:xfrm>
          <a:prstGeom prst="rect">
            <a:avLst/>
          </a:prstGeom>
          <a:noFill/>
          <a:ln w="28575" cmpd="sng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293944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838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entury Gothic"/>
                <a:cs typeface="Century Gothic"/>
              </a:rPr>
              <a:t>Practice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5" t="24653" r="50707" b="30903"/>
          <a:stretch/>
        </p:blipFill>
        <p:spPr bwMode="auto">
          <a:xfrm>
            <a:off x="2057400" y="1371600"/>
            <a:ext cx="6083300" cy="5225922"/>
          </a:xfrm>
          <a:prstGeom prst="rect">
            <a:avLst/>
          </a:prstGeom>
          <a:noFill/>
          <a:ln w="28575" cmpd="sng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764539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848600" cy="61118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Exit Pass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06933"/>
            <a:ext cx="8077201" cy="2563813"/>
          </a:xfrm>
          <a:prstGeom prst="rect">
            <a:avLst/>
          </a:prstGeom>
          <a:noFill/>
          <a:ln w="28575" cmpd="sng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6788150" cy="2051050"/>
          </a:xfrm>
          <a:prstGeom prst="rect">
            <a:avLst/>
          </a:prstGeom>
          <a:noFill/>
          <a:ln w="28575" cmpd="sng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11"/>
          <a:stretch/>
        </p:blipFill>
        <p:spPr bwMode="auto">
          <a:xfrm>
            <a:off x="4672013" y="4419600"/>
            <a:ext cx="4471987" cy="2309813"/>
          </a:xfrm>
          <a:prstGeom prst="rect">
            <a:avLst/>
          </a:prstGeom>
          <a:noFill/>
          <a:ln w="28575" cmpd="sng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entury Gothic"/>
                <a:cs typeface="Century Gothic"/>
              </a:rPr>
              <a:t>Bell Work </a:t>
            </a:r>
            <a:r>
              <a:rPr lang="en-US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Quiz</a:t>
            </a:r>
            <a:endParaRPr lang="en-US" b="1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18872" indent="0">
                  <a:buNone/>
                </a:pPr>
                <a:r>
                  <a:rPr lang="en-US" dirty="0" smtClean="0"/>
                  <a:t>Evaluate each of the two-step equations.</a:t>
                </a:r>
              </a:p>
              <a:p>
                <a:pPr marL="633222" indent="-514350">
                  <a:buFont typeface="+mj-lt"/>
                  <a:buAutoNum type="arabicPeriod"/>
                </a:pP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entury Gothic"/>
                  </a:rPr>
                  <a:t>3</a:t>
                </a: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entury Gothic"/>
                  </a:rPr>
                  <a:t>x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entury Gothic"/>
                  </a:rPr>
                  <a:t> + 1 = 7</a:t>
                </a:r>
              </a:p>
              <a:p>
                <a:pPr marL="633222" indent="-514350">
                  <a:buFont typeface="+mj-lt"/>
                  <a:buAutoNum type="arabicPeriod"/>
                </a:pP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entury Gothic"/>
                  </a:rPr>
                  <a:t>2 −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entury Gothic"/>
                  </a:rPr>
                  <a:t> = 6</a:t>
                </a:r>
              </a:p>
              <a:p>
                <a:pPr marL="633222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entury Gothic"/>
                  </a:rPr>
                  <a:t> + 1 = 9</a:t>
                </a:r>
              </a:p>
              <a:p>
                <a:pPr marL="633222" indent="-514350">
                  <a:buFont typeface="+mj-lt"/>
                  <a:buAutoNum type="arabicPeriod"/>
                </a:pP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entury Gothic"/>
                  </a:rPr>
                  <a:t>1 – 8</a:t>
                </a: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entury Gothic"/>
                  </a:rPr>
                  <a:t>x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entury Gothic"/>
                  </a:rPr>
                  <a:t> = 9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  <a:cs typeface="Century Gothic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569" t="-1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040613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990600" y="1295400"/>
            <a:ext cx="8305800" cy="1470025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4-3A Similar Figures</a:t>
            </a:r>
            <a:endParaRPr lang="en-US" sz="6600" b="1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990600" y="2971800"/>
            <a:ext cx="7772400" cy="15573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Same shape, different size!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743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entury Gothic"/>
                <a:cs typeface="Century Gothic"/>
              </a:rPr>
              <a:t>Similar Figures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>
                <a:latin typeface="Century Gothic"/>
                <a:cs typeface="Century Gothic"/>
              </a:rPr>
              <a:t>Figures that have the same shape but not necessarily the same size are similar figures. Triangle </a:t>
            </a:r>
            <a:r>
              <a:rPr lang="en-US" i="1" dirty="0" smtClean="0">
                <a:latin typeface="Century Gothic"/>
                <a:cs typeface="Century Gothic"/>
              </a:rPr>
              <a:t>RST</a:t>
            </a:r>
            <a:r>
              <a:rPr lang="en-US" dirty="0" smtClean="0">
                <a:latin typeface="Century Gothic"/>
                <a:cs typeface="Century Gothic"/>
              </a:rPr>
              <a:t> is similar to triangle </a:t>
            </a:r>
            <a:r>
              <a:rPr lang="en-US" i="1" dirty="0" smtClean="0">
                <a:latin typeface="Century Gothic"/>
                <a:cs typeface="Century Gothic"/>
              </a:rPr>
              <a:t>XYZ</a:t>
            </a:r>
            <a:r>
              <a:rPr lang="en-US" dirty="0" smtClean="0">
                <a:latin typeface="Century Gothic"/>
                <a:cs typeface="Century Gothic"/>
              </a:rPr>
              <a:t>. 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2" t="38102" r="48900" b="37261"/>
          <a:stretch/>
        </p:blipFill>
        <p:spPr bwMode="auto">
          <a:xfrm>
            <a:off x="1447800" y="3581400"/>
            <a:ext cx="7512535" cy="2962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848600" cy="990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Corresponding Parts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t="37847" r="40654" b="18403"/>
          <a:stretch/>
        </p:blipFill>
        <p:spPr bwMode="auto">
          <a:xfrm>
            <a:off x="1143000" y="1981200"/>
            <a:ext cx="7848600" cy="376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772400" cy="914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entury Gothic"/>
                <a:cs typeface="Century Gothic"/>
              </a:rPr>
              <a:t>Two figures are similar if: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772400" cy="4983163"/>
          </a:xfrm>
        </p:spPr>
        <p:txBody>
          <a:bodyPr/>
          <a:lstStyle/>
          <a:p>
            <a:pPr marL="514350" indent="-514350">
              <a:buFont typeface="Arial" charset="0"/>
              <a:buAutoNum type="arabicParenR"/>
            </a:pPr>
            <a:r>
              <a:rPr lang="en-US" sz="3600" b="1" dirty="0" smtClean="0">
                <a:latin typeface="Century Gothic"/>
                <a:cs typeface="Century Gothic"/>
              </a:rPr>
              <a:t>The corresponding sides are proportional </a:t>
            </a:r>
            <a:r>
              <a:rPr lang="en-US" sz="2800" dirty="0" smtClean="0">
                <a:latin typeface="Century Gothic"/>
                <a:cs typeface="Century Gothic"/>
              </a:rPr>
              <a:t>(all sides are multiplying or dividing by the same factor)</a:t>
            </a:r>
          </a:p>
          <a:p>
            <a:pPr marL="514350" indent="-514350">
              <a:buFont typeface="Arial" charset="0"/>
              <a:buAutoNum type="arabicParenR"/>
            </a:pPr>
            <a:r>
              <a:rPr lang="en-US" sz="3600" b="1" dirty="0" smtClean="0">
                <a:latin typeface="Century Gothic"/>
                <a:cs typeface="Century Gothic"/>
              </a:rPr>
              <a:t>The corresponding angles are congruent  </a:t>
            </a:r>
            <a:r>
              <a:rPr lang="en-US" sz="2800" dirty="0" smtClean="0">
                <a:latin typeface="Century Gothic"/>
                <a:cs typeface="Century Gothic"/>
              </a:rPr>
              <a:t>(all angles are the same if we measured)</a:t>
            </a:r>
          </a:p>
        </p:txBody>
      </p:sp>
    </p:spTree>
    <p:custDataLst>
      <p:tags r:id="rId1"/>
    </p:custData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848600" cy="838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entury Gothic"/>
                <a:cs typeface="Century Gothic"/>
              </a:rPr>
              <a:t>Symbolically speaking:</a:t>
            </a:r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4"/>
          <a:stretch/>
        </p:blipFill>
        <p:spPr>
          <a:xfrm>
            <a:off x="1143000" y="1676400"/>
            <a:ext cx="7819158" cy="3429000"/>
          </a:xfrm>
          <a:noFill/>
        </p:spPr>
      </p:pic>
      <p:grpSp>
        <p:nvGrpSpPr>
          <p:cNvPr id="19" name="Group 18"/>
          <p:cNvGrpSpPr/>
          <p:nvPr/>
        </p:nvGrpSpPr>
        <p:grpSpPr>
          <a:xfrm>
            <a:off x="1219200" y="2362200"/>
            <a:ext cx="1981200" cy="922338"/>
            <a:chOff x="1219200" y="2362200"/>
            <a:chExt cx="1981200" cy="922338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1219200" y="2362200"/>
              <a:ext cx="1560513" cy="922338"/>
            </a:xfrm>
            <a:prstGeom prst="rect">
              <a:avLst/>
            </a:prstGeom>
            <a:ln>
              <a:solidFill>
                <a:schemeClr val="tx1"/>
              </a:solidFill>
              <a:tailEnd type="arrow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b="1" dirty="0"/>
                <a:t>Displaying</a:t>
              </a:r>
            </a:p>
            <a:p>
              <a:r>
                <a:rPr lang="en-US" b="1" dirty="0"/>
                <a:t>Congruent Angles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2819400" y="2743200"/>
              <a:ext cx="381000" cy="457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429000" y="3429000"/>
            <a:ext cx="1562893" cy="457200"/>
            <a:chOff x="3429000" y="3429000"/>
            <a:chExt cx="1562893" cy="457200"/>
          </a:xfrm>
        </p:grpSpPr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3733800" y="3429000"/>
              <a:ext cx="1258093" cy="378619"/>
            </a:xfrm>
            <a:prstGeom prst="rect">
              <a:avLst/>
            </a:prstGeom>
            <a:ln>
              <a:solidFill>
                <a:schemeClr val="tx1"/>
              </a:solidFill>
              <a:tailEnd type="arrow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b="1">
                  <a:latin typeface="Calibri" pitchFamily="34" charset="0"/>
                </a:defRPr>
              </a:lvl1pPr>
              <a:lvl2pPr marL="742950" indent="-285750">
                <a:defRPr>
                  <a:latin typeface="Calibri" pitchFamily="34" charset="0"/>
                </a:defRPr>
              </a:lvl2pPr>
              <a:lvl3pPr marL="1143000" indent="-228600">
                <a:defRPr>
                  <a:latin typeface="Calibri" pitchFamily="34" charset="0"/>
                </a:defRPr>
              </a:lvl3pPr>
              <a:lvl4pPr marL="1600200" indent="-228600">
                <a:defRPr>
                  <a:latin typeface="Calibri" pitchFamily="34" charset="0"/>
                </a:defRPr>
              </a:lvl4pPr>
              <a:lvl5pPr marL="2057400" indent="-228600">
                <a:defRPr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</a:defRPr>
              </a:lvl9pPr>
            </a:lstStyle>
            <a:p>
              <a:r>
                <a:rPr lang="en-US" dirty="0"/>
                <a:t>Similar to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3429000" y="3581400"/>
              <a:ext cx="304802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7239000" y="3581400"/>
            <a:ext cx="1455737" cy="1165225"/>
            <a:chOff x="6553200" y="3429000"/>
            <a:chExt cx="1455737" cy="1165225"/>
          </a:xfrm>
        </p:grpSpPr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6553200" y="3429000"/>
              <a:ext cx="1455737" cy="646113"/>
            </a:xfrm>
            <a:prstGeom prst="rect">
              <a:avLst/>
            </a:prstGeom>
            <a:ln>
              <a:solidFill>
                <a:schemeClr val="tx1"/>
              </a:solidFill>
              <a:tailEnd type="arrow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b="1" dirty="0"/>
                <a:t>Congruent to</a:t>
              </a:r>
            </a:p>
            <a:p>
              <a:r>
                <a:rPr lang="en-US" dirty="0"/>
                <a:t>(same!)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5400000">
              <a:off x="7004050" y="4349750"/>
              <a:ext cx="479425" cy="95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620000" cy="914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entury Gothic"/>
                <a:cs typeface="Century Gothic"/>
              </a:rPr>
              <a:t>Corresponding Sides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990600"/>
            <a:ext cx="7620000" cy="556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Century Gothic"/>
                <a:cs typeface="Century Gothic"/>
              </a:rPr>
              <a:t>These two rectangles are similar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Century Gothic"/>
                <a:cs typeface="Century Gothic"/>
              </a:rPr>
              <a:t>Identify the corresponding sides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Century Gothic"/>
                <a:cs typeface="Century Gothic"/>
              </a:rPr>
              <a:t>AB =                BC =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Century Gothic"/>
                <a:cs typeface="Century Gothic"/>
              </a:rPr>
              <a:t>CD =                DA =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Century Gothic"/>
              <a:cs typeface="Century Gothic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14600"/>
            <a:ext cx="3662363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447800" y="2209800"/>
            <a:ext cx="47148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47800" y="2743200"/>
            <a:ext cx="471488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91000" y="2209800"/>
            <a:ext cx="471488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91000" y="2743200"/>
            <a:ext cx="47148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02" name="TextBox 15"/>
          <p:cNvSpPr txBox="1">
            <a:spLocks noChangeArrowheads="1"/>
          </p:cNvSpPr>
          <p:nvPr/>
        </p:nvSpPr>
        <p:spPr bwMode="auto">
          <a:xfrm>
            <a:off x="6477000" y="2667000"/>
            <a:ext cx="4222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203" name="TextBox 16"/>
          <p:cNvSpPr txBox="1">
            <a:spLocks noChangeArrowheads="1"/>
          </p:cNvSpPr>
          <p:nvPr/>
        </p:nvSpPr>
        <p:spPr bwMode="auto">
          <a:xfrm>
            <a:off x="7315200" y="3124200"/>
            <a:ext cx="4222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204" name="TextBox 17"/>
          <p:cNvSpPr txBox="1">
            <a:spLocks noChangeArrowheads="1"/>
          </p:cNvSpPr>
          <p:nvPr/>
        </p:nvSpPr>
        <p:spPr bwMode="auto">
          <a:xfrm>
            <a:off x="8687858" y="4419600"/>
            <a:ext cx="422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205" name="TextBox 18"/>
          <p:cNvSpPr txBox="1">
            <a:spLocks noChangeArrowheads="1"/>
          </p:cNvSpPr>
          <p:nvPr/>
        </p:nvSpPr>
        <p:spPr bwMode="auto">
          <a:xfrm>
            <a:off x="7162800" y="5334000"/>
            <a:ext cx="5334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47800" y="3276600"/>
            <a:ext cx="3200400" cy="34163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Century Gothic"/>
                <a:cs typeface="Century Gothic"/>
              </a:rPr>
              <a:t>What do you notice about these two proportions?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u="sng" dirty="0">
                <a:latin typeface="Century Gothic"/>
                <a:cs typeface="Century Gothic"/>
              </a:rPr>
              <a:t>AB</a:t>
            </a:r>
            <a:r>
              <a:rPr lang="en-US" sz="3600" dirty="0">
                <a:latin typeface="Century Gothic"/>
                <a:cs typeface="Century Gothic"/>
              </a:rPr>
              <a:t>             </a:t>
            </a:r>
            <a:r>
              <a:rPr lang="en-US" sz="3600" u="sng" dirty="0">
                <a:latin typeface="Century Gothic"/>
                <a:cs typeface="Century Gothic"/>
              </a:rPr>
              <a:t>EF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Century Gothic"/>
                <a:cs typeface="Century Gothic"/>
              </a:rPr>
              <a:t>BC             FG</a:t>
            </a:r>
          </a:p>
        </p:txBody>
      </p:sp>
    </p:spTree>
    <p:custDataLst>
      <p:tags r:id="rId1"/>
    </p:custData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162800" cy="7921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entury Gothic"/>
                <a:cs typeface="Century Gothic"/>
              </a:rPr>
              <a:t>Identifying Similar Figures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399572" y="1143000"/>
            <a:ext cx="7162800" cy="4983163"/>
          </a:xfrm>
        </p:spPr>
        <p:txBody>
          <a:bodyPr/>
          <a:lstStyle/>
          <a:p>
            <a:r>
              <a:rPr lang="en-US" sz="3000" dirty="0" smtClean="0">
                <a:latin typeface="Century Gothic"/>
                <a:cs typeface="Century Gothic"/>
              </a:rPr>
              <a:t>To identify: Compare a ratio of original sides to the corresponding sides. If they are equal, the shapes are similar.</a:t>
            </a:r>
          </a:p>
          <a:p>
            <a:r>
              <a:rPr lang="en-US" sz="3000" dirty="0" smtClean="0">
                <a:latin typeface="Century Gothic"/>
                <a:cs typeface="Century Gothic"/>
              </a:rPr>
              <a:t>*You may also make proportions of corresponding sides and compare! </a:t>
            </a:r>
          </a:p>
          <a:p>
            <a:pPr>
              <a:buNone/>
            </a:pPr>
            <a:endParaRPr lang="en-US" sz="3000" dirty="0">
              <a:latin typeface="Century Gothic"/>
              <a:cs typeface="Century Gothic"/>
            </a:endParaRPr>
          </a:p>
          <a:p>
            <a:pPr>
              <a:buNone/>
            </a:pPr>
            <a:r>
              <a:rPr lang="en-US" sz="3000" dirty="0" smtClean="0">
                <a:latin typeface="Century Gothic"/>
                <a:cs typeface="Century Gothic"/>
              </a:rPr>
              <a:t>Note: Remember to choose </a:t>
            </a:r>
            <a:r>
              <a:rPr lang="en-US" sz="3000" dirty="0" smtClean="0">
                <a:latin typeface="Century Gothic"/>
                <a:cs typeface="Century Gothic"/>
              </a:rPr>
              <a:t>the same </a:t>
            </a:r>
            <a:r>
              <a:rPr lang="en-US" sz="3000" dirty="0" smtClean="0">
                <a:latin typeface="Century Gothic"/>
                <a:cs typeface="Century Gothic"/>
              </a:rPr>
              <a:t>sides in the same order.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0" y="4648200"/>
            <a:ext cx="5943600" cy="914400"/>
          </a:xfrm>
          <a:prstGeom prst="rect">
            <a:avLst/>
          </a:prstGeom>
          <a:solidFill>
            <a:schemeClr val="accent2">
              <a:alpha val="42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</TotalTime>
  <Words>259</Words>
  <Application>Microsoft Office PowerPoint</Application>
  <PresentationFormat>On-screen Show (4:3)</PresentationFormat>
  <Paragraphs>54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Cambria Math</vt:lpstr>
      <vt:lpstr>Century Gothic</vt:lpstr>
      <vt:lpstr>Gill Sans MT</vt:lpstr>
      <vt:lpstr>Tahoma</vt:lpstr>
      <vt:lpstr>Verdana</vt:lpstr>
      <vt:lpstr>Wingdings 2</vt:lpstr>
      <vt:lpstr>Solstice</vt:lpstr>
      <vt:lpstr>Bell Work Quiz</vt:lpstr>
      <vt:lpstr>Bell Work Quiz</vt:lpstr>
      <vt:lpstr>4-3A Similar Figures</vt:lpstr>
      <vt:lpstr>Similar Figures</vt:lpstr>
      <vt:lpstr>Corresponding Parts</vt:lpstr>
      <vt:lpstr>Two figures are similar if:</vt:lpstr>
      <vt:lpstr>Symbolically speaking:</vt:lpstr>
      <vt:lpstr>Corresponding Sides</vt:lpstr>
      <vt:lpstr>Identifying Similar Figures</vt:lpstr>
      <vt:lpstr>You Try</vt:lpstr>
      <vt:lpstr>Check Your Progress</vt:lpstr>
      <vt:lpstr>Finding Missing Measures</vt:lpstr>
      <vt:lpstr>Finding Missing Measures</vt:lpstr>
      <vt:lpstr>Indirect Measurement</vt:lpstr>
      <vt:lpstr>Indirect Measurement</vt:lpstr>
      <vt:lpstr>Practice</vt:lpstr>
      <vt:lpstr>Practice</vt:lpstr>
      <vt:lpstr>Exit Pass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Sabrina</dc:creator>
  <cp:lastModifiedBy>Gibbs</cp:lastModifiedBy>
  <cp:revision>31</cp:revision>
  <cp:lastPrinted>1601-01-01T00:00:00Z</cp:lastPrinted>
  <dcterms:created xsi:type="dcterms:W3CDTF">2013-09-19T10:19:59Z</dcterms:created>
  <dcterms:modified xsi:type="dcterms:W3CDTF">2015-02-24T15:53:44Z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TC010900171033</vt:lpwstr>
  </property>
</Properties>
</file>