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84" r:id="rId2"/>
    <p:sldId id="285" r:id="rId3"/>
    <p:sldId id="286" r:id="rId4"/>
    <p:sldId id="287" r:id="rId5"/>
    <p:sldId id="288" r:id="rId6"/>
    <p:sldId id="299" r:id="rId7"/>
    <p:sldId id="300" r:id="rId8"/>
    <p:sldId id="289" r:id="rId9"/>
    <p:sldId id="297" r:id="rId10"/>
    <p:sldId id="290" r:id="rId11"/>
    <p:sldId id="298" r:id="rId12"/>
    <p:sldId id="291" r:id="rId13"/>
    <p:sldId id="292" r:id="rId14"/>
    <p:sldId id="293" r:id="rId15"/>
    <p:sldId id="294" r:id="rId16"/>
    <p:sldId id="295" r:id="rId17"/>
    <p:sldId id="29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C055CD-A0AA-40DF-9058-A6B813ACF6B1}" type="datetimeFigureOut">
              <a:rPr lang="en-US" smtClean="0"/>
              <a:t>5/1/2015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254B9F-BE38-47E5-8C52-6AB4E5A066B0}" type="slidenum">
              <a:rPr lang="en-US" smtClean="0"/>
              <a:t>‹#›</a:t>
            </a:fld>
            <a:endParaRPr lang="en-US"/>
          </a:p>
        </p:txBody>
      </p:sp>
    </p:spTree>
    <p:extLst>
      <p:ext uri="{BB962C8B-B14F-4D97-AF65-F5344CB8AC3E}">
        <p14:creationId xmlns:p14="http://schemas.microsoft.com/office/powerpoint/2010/main" val="3380933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CDBE2B-0207-4D30-9F4D-92E4CB01FD9E}"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18429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59AFD2E-03FE-4272-A5D9-C05B92758B4D}"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8B7A8-93DE-422B-BCE0-D557F6EDCE8E}"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9AFD2E-03FE-4272-A5D9-C05B92758B4D}"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8B7A8-93DE-422B-BCE0-D557F6EDCE8E}"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9AFD2E-03FE-4272-A5D9-C05B92758B4D}" type="datetimeFigureOut">
              <a:rPr lang="en-US" smtClean="0"/>
              <a:t>5/1/2015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478B7A8-93DE-422B-BCE0-D557F6EDCE8E}"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9AFD2E-03FE-4272-A5D9-C05B92758B4D}"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8B7A8-93DE-422B-BCE0-D557F6EDCE8E}" type="slidenum">
              <a:rPr lang="en-US" smtClean="0"/>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9AFD2E-03FE-4272-A5D9-C05B92758B4D}"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8B7A8-93DE-422B-BCE0-D557F6EDCE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9AFD2E-03FE-4272-A5D9-C05B92758B4D}" type="datetimeFigureOut">
              <a:rPr lang="en-US" smtClean="0"/>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8B7A8-93DE-422B-BCE0-D557F6EDCE8E}" type="slidenum">
              <a:rPr lang="en-US" smtClean="0"/>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9AFD2E-03FE-4272-A5D9-C05B92758B4D}" type="datetimeFigureOut">
              <a:rPr lang="en-US" smtClean="0"/>
              <a:t>5/1/2015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8B7A8-93DE-422B-BCE0-D557F6EDCE8E}" type="slidenum">
              <a:rPr lang="en-US" smtClean="0"/>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9AFD2E-03FE-4272-A5D9-C05B92758B4D}" type="datetimeFigureOut">
              <a:rPr lang="en-US" smtClean="0"/>
              <a:t>5/1/2015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8B7A8-93DE-422B-BCE0-D557F6EDCE8E}" type="slidenum">
              <a:rPr lang="en-US" smtClean="0"/>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AFD2E-03FE-4272-A5D9-C05B92758B4D}" type="datetimeFigureOut">
              <a:rPr lang="en-US" smtClean="0"/>
              <a:t>5/1/2015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8B7A8-93DE-422B-BCE0-D557F6EDCE8E}"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9AFD2E-03FE-4272-A5D9-C05B92758B4D}" type="datetimeFigureOut">
              <a:rPr lang="en-US" smtClean="0"/>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8B7A8-93DE-422B-BCE0-D557F6EDCE8E}"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59AFD2E-03FE-4272-A5D9-C05B92758B4D}" type="datetimeFigureOut">
              <a:rPr lang="en-US" smtClean="0"/>
              <a:t>5/1/2015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478B7A8-93DE-422B-BCE0-D557F6EDCE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9AFD2E-03FE-4272-A5D9-C05B92758B4D}" type="datetimeFigureOut">
              <a:rPr lang="en-US" smtClean="0"/>
              <a:t>5/1/2015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478B7A8-93DE-422B-BCE0-D557F6EDCE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33400" y="304800"/>
            <a:ext cx="6858000" cy="868362"/>
          </a:xfrm>
        </p:spPr>
        <p:txBody>
          <a:bodyPr>
            <a:normAutofit fontScale="90000"/>
          </a:bodyPr>
          <a:lstStyle/>
          <a:p>
            <a:pPr algn="l"/>
            <a:r>
              <a:rPr lang="en-US" sz="6600" dirty="0" smtClean="0">
                <a:solidFill>
                  <a:schemeClr val="accent3">
                    <a:lumMod val="60000"/>
                    <a:lumOff val="40000"/>
                  </a:schemeClr>
                </a:solidFill>
              </a:rPr>
              <a:t>Bell Work</a:t>
            </a:r>
          </a:p>
        </p:txBody>
      </p:sp>
      <mc:AlternateContent xmlns:mc="http://schemas.openxmlformats.org/markup-compatibility/2006" xmlns:a14="http://schemas.microsoft.com/office/drawing/2010/main">
        <mc:Choice Requires="a14">
          <p:sp>
            <p:nvSpPr>
              <p:cNvPr id="2" name="TextBox 1"/>
              <p:cNvSpPr txBox="1"/>
              <p:nvPr/>
            </p:nvSpPr>
            <p:spPr>
              <a:xfrm>
                <a:off x="533400" y="1476513"/>
                <a:ext cx="8077200" cy="4707379"/>
              </a:xfrm>
              <a:prstGeom prst="rect">
                <a:avLst/>
              </a:prstGeom>
              <a:noFill/>
            </p:spPr>
            <p:txBody>
              <a:bodyPr wrap="square" rtlCol="0">
                <a:spAutoFit/>
              </a:bodyPr>
              <a:lstStyle/>
              <a:p>
                <a:pPr marL="514350" indent="-514350">
                  <a:buFont typeface="+mj-lt"/>
                  <a:buAutoNum type="arabicPeriod"/>
                </a:pPr>
                <a:r>
                  <a:rPr lang="en-US" sz="2500" dirty="0" smtClean="0">
                    <a:latin typeface="Cambria Math" panose="02040503050406030204" pitchFamily="18" charset="0"/>
                    <a:ea typeface="Cambria Math" panose="02040503050406030204" pitchFamily="18" charset="0"/>
                  </a:rPr>
                  <a:t>What do you do to the exponents when taking the quotient of powers?</a:t>
                </a:r>
              </a:p>
              <a:p>
                <a:r>
                  <a:rPr lang="en-US" sz="2500" dirty="0">
                    <a:latin typeface="Cambria Math" panose="02040503050406030204" pitchFamily="18" charset="0"/>
                    <a:ea typeface="Cambria Math" panose="02040503050406030204" pitchFamily="18" charset="0"/>
                  </a:rPr>
                  <a:t>	</a:t>
                </a:r>
                <a:r>
                  <a:rPr lang="en-US" sz="2500" dirty="0" smtClean="0">
                    <a:solidFill>
                      <a:srgbClr val="C00000"/>
                    </a:solidFill>
                    <a:latin typeface="Cambria Math" panose="02040503050406030204" pitchFamily="18" charset="0"/>
                    <a:ea typeface="Cambria Math" panose="02040503050406030204" pitchFamily="18" charset="0"/>
                  </a:rPr>
                  <a:t>When taking the quotient of powers with like bases 	I subtract the exponents. </a:t>
                </a:r>
              </a:p>
              <a:p>
                <a:pPr marL="514350" indent="-514350">
                  <a:buFont typeface="+mj-lt"/>
                  <a:buAutoNum type="arabicPeriod" startAt="2"/>
                </a:pPr>
                <a:r>
                  <a:rPr lang="en-US" sz="2500" dirty="0" smtClean="0">
                    <a:latin typeface="Cambria Math" panose="02040503050406030204" pitchFamily="18" charset="0"/>
                    <a:ea typeface="Cambria Math" panose="02040503050406030204" pitchFamily="18" charset="0"/>
                  </a:rPr>
                  <a:t>How is this different from the product of powers?</a:t>
                </a:r>
              </a:p>
              <a:p>
                <a:r>
                  <a:rPr lang="en-US" sz="2500" dirty="0">
                    <a:latin typeface="Cambria Math" panose="02040503050406030204" pitchFamily="18" charset="0"/>
                    <a:ea typeface="Cambria Math" panose="02040503050406030204" pitchFamily="18" charset="0"/>
                  </a:rPr>
                  <a:t>	</a:t>
                </a:r>
                <a:r>
                  <a:rPr lang="en-US" sz="2500" dirty="0" smtClean="0">
                    <a:solidFill>
                      <a:srgbClr val="C00000"/>
                    </a:solidFill>
                    <a:latin typeface="Cambria Math" panose="02040503050406030204" pitchFamily="18" charset="0"/>
                    <a:ea typeface="Cambria Math" panose="02040503050406030204" pitchFamily="18" charset="0"/>
                  </a:rPr>
                  <a:t>The product of powers is different from the 	quotient of powers because I add the exponents 	instead of subtracting them. </a:t>
                </a:r>
              </a:p>
              <a:p>
                <a:pPr marL="514350" indent="-514350">
                  <a:buFont typeface="+mj-lt"/>
                  <a:buAutoNum type="arabicPeriod" startAt="3"/>
                </a:pPr>
                <a:r>
                  <a:rPr lang="en-US" sz="2500" dirty="0" smtClean="0">
                    <a:latin typeface="Cambria Math" panose="02040503050406030204" pitchFamily="18" charset="0"/>
                    <a:ea typeface="Cambria Math" panose="02040503050406030204" pitchFamily="18" charset="0"/>
                  </a:rPr>
                  <a:t>Evaluate the following expressions using positive exponents. </a:t>
                </a:r>
              </a:p>
              <a:p>
                <a:pPr/>
                <a14:m>
                  <m:oMathPara xmlns:m="http://schemas.openxmlformats.org/officeDocument/2006/math">
                    <m:oMathParaPr>
                      <m:jc m:val="centerGroup"/>
                    </m:oMathParaPr>
                    <m:oMath xmlns:m="http://schemas.openxmlformats.org/officeDocument/2006/math">
                      <m:f>
                        <m:fPr>
                          <m:ctrlPr>
                            <a:rPr lang="en-US" sz="2500" i="1" smtClean="0">
                              <a:latin typeface="Cambria Math" panose="02040503050406030204" pitchFamily="18" charset="0"/>
                            </a:rPr>
                          </m:ctrlPr>
                        </m:fPr>
                        <m:num>
                          <m:sSup>
                            <m:sSupPr>
                              <m:ctrlPr>
                                <a:rPr lang="en-US" sz="2500" b="0" i="1" smtClean="0">
                                  <a:latin typeface="Cambria Math" panose="02040503050406030204" pitchFamily="18" charset="0"/>
                                </a:rPr>
                              </m:ctrlPr>
                            </m:sSupPr>
                            <m:e>
                              <m:r>
                                <a:rPr lang="en-US" sz="2500" b="0" i="1" smtClean="0">
                                  <a:latin typeface="Cambria Math"/>
                                </a:rPr>
                                <m:t>𝑟</m:t>
                              </m:r>
                            </m:e>
                            <m:sup>
                              <m:r>
                                <a:rPr lang="en-US" sz="2500" b="0" i="1" smtClean="0">
                                  <a:latin typeface="Cambria Math"/>
                                </a:rPr>
                                <m:t>4</m:t>
                              </m:r>
                            </m:sup>
                          </m:sSup>
                        </m:num>
                        <m:den>
                          <m:sSup>
                            <m:sSupPr>
                              <m:ctrlPr>
                                <a:rPr lang="en-US" sz="2500" i="1" smtClean="0">
                                  <a:latin typeface="Cambria Math" panose="02040503050406030204" pitchFamily="18" charset="0"/>
                                </a:rPr>
                              </m:ctrlPr>
                            </m:sSupPr>
                            <m:e>
                              <m:r>
                                <a:rPr lang="en-US" sz="2500" b="0" i="1" smtClean="0">
                                  <a:latin typeface="Cambria Math"/>
                                </a:rPr>
                                <m:t>𝑟</m:t>
                              </m:r>
                            </m:e>
                            <m:sup>
                              <m:r>
                                <a:rPr lang="en-US" sz="2500" b="0" i="1" smtClean="0">
                                  <a:latin typeface="Cambria Math"/>
                                </a:rPr>
                                <m:t>9</m:t>
                              </m:r>
                            </m:sup>
                          </m:sSup>
                        </m:den>
                      </m:f>
                    </m:oMath>
                  </m:oMathPara>
                </a14:m>
                <a:endParaRPr lang="en-US" sz="2500" dirty="0"/>
              </a:p>
            </p:txBody>
          </p:sp>
        </mc:Choice>
        <mc:Fallback xmlns="">
          <p:sp>
            <p:nvSpPr>
              <p:cNvPr id="2" name="TextBox 1"/>
              <p:cNvSpPr txBox="1">
                <a:spLocks noRot="1" noChangeAspect="1" noMove="1" noResize="1" noEditPoints="1" noAdjustHandles="1" noChangeArrowheads="1" noChangeShapeType="1" noTextEdit="1"/>
              </p:cNvSpPr>
              <p:nvPr/>
            </p:nvSpPr>
            <p:spPr>
              <a:xfrm>
                <a:off x="533400" y="1476513"/>
                <a:ext cx="8077200" cy="4707379"/>
              </a:xfrm>
              <a:prstGeom prst="rect">
                <a:avLst/>
              </a:prstGeom>
              <a:blipFill rotWithShape="0">
                <a:blip r:embed="rId4"/>
                <a:stretch>
                  <a:fillRect l="-1208" t="-907" r="-1660"/>
                </a:stretch>
              </a:blipFill>
            </p:spPr>
            <p:txBody>
              <a:bodyPr/>
              <a:lstStyle/>
              <a:p>
                <a:r>
                  <a:rPr lang="en-US">
                    <a:noFill/>
                  </a:rPr>
                  <a:t> </a:t>
                </a:r>
              </a:p>
            </p:txBody>
          </p:sp>
        </mc:Fallback>
      </mc:AlternateContent>
      <p:sp>
        <p:nvSpPr>
          <p:cNvPr id="3" name="TextBox 2"/>
          <p:cNvSpPr txBox="1"/>
          <p:nvPr/>
        </p:nvSpPr>
        <p:spPr>
          <a:xfrm>
            <a:off x="533400" y="6121502"/>
            <a:ext cx="8077200" cy="369332"/>
          </a:xfrm>
          <a:prstGeom prst="rect">
            <a:avLst/>
          </a:prstGeom>
          <a:noFill/>
        </p:spPr>
        <p:txBody>
          <a:bodyPr wrap="square" rtlCol="0">
            <a:spAutoFit/>
          </a:bodyPr>
          <a:lstStyle/>
          <a:p>
            <a:r>
              <a:rPr lang="en-US" dirty="0" smtClean="0">
                <a:solidFill>
                  <a:srgbClr val="C00000"/>
                </a:solidFill>
                <a:latin typeface="Cambria Math" panose="02040503050406030204" pitchFamily="18" charset="0"/>
                <a:ea typeface="Cambria Math" panose="02040503050406030204" pitchFamily="18" charset="0"/>
              </a:rPr>
              <a:t>**Have your homework out for me to check! (workbook pages 211 and 213)</a:t>
            </a:r>
            <a:endParaRPr lang="en-US" dirty="0">
              <a:solidFill>
                <a:srgbClr val="C00000"/>
              </a:solidFill>
              <a:latin typeface="Cambria Math" panose="02040503050406030204" pitchFamily="18" charset="0"/>
              <a:ea typeface="Cambria Math" panose="02040503050406030204" pitchFamily="18" charset="0"/>
            </a:endParaRPr>
          </a:p>
        </p:txBody>
      </p:sp>
    </p:spTree>
    <p:custDataLst>
      <p:tags r:id="rId1"/>
    </p:custDataLst>
    <p:extLst>
      <p:ext uri="{BB962C8B-B14F-4D97-AF65-F5344CB8AC3E}">
        <p14:creationId xmlns:p14="http://schemas.microsoft.com/office/powerpoint/2010/main" val="20553116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Comparing Numbers Written in Scientific Notation</a:t>
            </a:r>
          </a:p>
        </p:txBody>
      </p:sp>
      <mc:AlternateContent xmlns:mc="http://schemas.openxmlformats.org/markup-compatibility/2006" xmlns:a14="http://schemas.microsoft.com/office/drawing/2010/main">
        <mc:Choice Requires="a14">
          <p:sp>
            <p:nvSpPr>
              <p:cNvPr id="3" name="TextBox 2"/>
              <p:cNvSpPr txBox="1"/>
              <p:nvPr/>
            </p:nvSpPr>
            <p:spPr>
              <a:xfrm>
                <a:off x="685800" y="2057400"/>
                <a:ext cx="7543800" cy="1938992"/>
              </a:xfrm>
              <a:prstGeom prst="rect">
                <a:avLst/>
              </a:prstGeom>
              <a:noFill/>
            </p:spPr>
            <p:txBody>
              <a:bodyPr wrap="square" rtlCol="0">
                <a:spAutoFit/>
              </a:bodyPr>
              <a:lstStyle/>
              <a:p>
                <a:r>
                  <a:rPr lang="en-US" sz="2400" dirty="0" smtClean="0">
                    <a:latin typeface="Cambria Math" panose="02040503050406030204" pitchFamily="18" charset="0"/>
                    <a:ea typeface="Cambria Math" panose="02040503050406030204" pitchFamily="18" charset="0"/>
                  </a:rPr>
                  <a:t>Chris said that </a:t>
                </a:r>
                <a14:m>
                  <m:oMath xmlns:m="http://schemas.openxmlformats.org/officeDocument/2006/math">
                    <m:r>
                      <a:rPr lang="en-US" sz="2400" b="0" i="1" smtClean="0">
                        <a:latin typeface="Cambria Math" panose="02040503050406030204" pitchFamily="18" charset="0"/>
                        <a:ea typeface="Cambria Math" panose="02040503050406030204" pitchFamily="18" charset="0"/>
                      </a:rPr>
                      <m:t>5.3×</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41</m:t>
                        </m:r>
                      </m:sup>
                    </m:sSup>
                    <m:r>
                      <a:rPr lang="en-US" sz="2400" b="0" i="1" smtClean="0">
                        <a:latin typeface="Cambria Math" panose="02040503050406030204" pitchFamily="18" charset="0"/>
                        <a:ea typeface="Cambria Math" panose="02040503050406030204" pitchFamily="18" charset="0"/>
                      </a:rPr>
                      <m:t>&lt;5.301×</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41</m:t>
                        </m:r>
                      </m:sup>
                    </m:sSup>
                  </m:oMath>
                </a14:m>
                <a:r>
                  <a:rPr lang="en-US" sz="2400" dirty="0" smtClean="0">
                    <a:latin typeface="Cambria Math" panose="02040503050406030204" pitchFamily="18" charset="0"/>
                    <a:ea typeface="Cambria Math" panose="02040503050406030204" pitchFamily="18" charset="0"/>
                  </a:rPr>
                  <a:t>because 5.3 has fewer digits than 5.301. Show that even though his answer is correct, his reasoning is flawed. Show him an example to illustrate that his reasoning would result in an incorrect answer. Explain.</a:t>
                </a:r>
                <a:endParaRPr lang="en-US" sz="2400" dirty="0">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685800" y="2057400"/>
                <a:ext cx="7543800" cy="1938992"/>
              </a:xfrm>
              <a:prstGeom prst="rect">
                <a:avLst/>
              </a:prstGeom>
              <a:blipFill rotWithShape="0">
                <a:blip r:embed="rId2"/>
                <a:stretch>
                  <a:fillRect l="-1293" t="-2516" b="-5975"/>
                </a:stretch>
              </a:blipFill>
            </p:spPr>
            <p:txBody>
              <a:bodyPr/>
              <a:lstStyle/>
              <a:p>
                <a:r>
                  <a:rPr lang="en-US">
                    <a:noFill/>
                  </a:rPr>
                  <a:t> </a:t>
                </a:r>
              </a:p>
            </p:txBody>
          </p:sp>
        </mc:Fallback>
      </mc:AlternateContent>
    </p:spTree>
    <p:extLst>
      <p:ext uri="{BB962C8B-B14F-4D97-AF65-F5344CB8AC3E}">
        <p14:creationId xmlns:p14="http://schemas.microsoft.com/office/powerpoint/2010/main" val="296589494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Operations with Numbers in Scientific Notation</a:t>
            </a:r>
          </a:p>
        </p:txBody>
      </p:sp>
      <mc:AlternateContent xmlns:mc="http://schemas.openxmlformats.org/markup-compatibility/2006" xmlns:a14="http://schemas.microsoft.com/office/drawing/2010/main">
        <mc:Choice Requires="a14">
          <p:sp>
            <p:nvSpPr>
              <p:cNvPr id="3" name="TextBox 2"/>
              <p:cNvSpPr txBox="1"/>
              <p:nvPr/>
            </p:nvSpPr>
            <p:spPr>
              <a:xfrm>
                <a:off x="457200" y="1600200"/>
                <a:ext cx="7906875" cy="4569777"/>
              </a:xfrm>
              <a:prstGeom prst="rect">
                <a:avLst/>
              </a:prstGeom>
              <a:noFill/>
            </p:spPr>
            <p:txBody>
              <a:bodyPr wrap="square" rtlCol="0">
                <a:spAutoFit/>
              </a:bodyPr>
              <a:lstStyle/>
              <a:p>
                <a:pPr marL="342900" indent="-342900">
                  <a:buFont typeface="+mj-lt"/>
                  <a:buAutoNum type="alphaLcPeriod"/>
                </a:pPr>
                <a:r>
                  <a:rPr lang="en-US" sz="2400" dirty="0" smtClean="0">
                    <a:latin typeface="Cambria Math" panose="02040503050406030204" pitchFamily="18" charset="0"/>
                    <a:ea typeface="Cambria Math" panose="02040503050406030204" pitchFamily="18" charset="0"/>
                  </a:rPr>
                  <a:t>The speed of light is 300,000,000 meters per second. The sun is approximately </a:t>
                </a:r>
                <a14:m>
                  <m:oMath xmlns:m="http://schemas.openxmlformats.org/officeDocument/2006/math">
                    <m:r>
                      <a:rPr lang="en-US" sz="2400" b="0" i="1" smtClean="0">
                        <a:latin typeface="Cambria Math" panose="02040503050406030204" pitchFamily="18" charset="0"/>
                        <a:ea typeface="Cambria Math" panose="02040503050406030204" pitchFamily="18" charset="0"/>
                      </a:rPr>
                      <m:t>1.5×</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11</m:t>
                        </m:r>
                      </m:sup>
                    </m:sSup>
                  </m:oMath>
                </a14:m>
                <a:r>
                  <a:rPr lang="en-US" sz="2400" dirty="0" smtClean="0">
                    <a:latin typeface="Cambria Math" panose="02040503050406030204" pitchFamily="18" charset="0"/>
                    <a:ea typeface="Cambria Math" panose="02040503050406030204" pitchFamily="18" charset="0"/>
                  </a:rPr>
                  <a:t> meters form Earth. How many seconds does it take for sunlight to reach Earth?</a:t>
                </a:r>
              </a:p>
              <a:p>
                <a:pPr marL="342900" indent="-342900">
                  <a:buFont typeface="Arial" panose="020B0604020202020204" pitchFamily="34" charset="0"/>
                  <a:buChar char="•"/>
                </a:pPr>
                <a:r>
                  <a:rPr lang="en-US" sz="2400" dirty="0" smtClean="0">
                    <a:solidFill>
                      <a:srgbClr val="C00000"/>
                    </a:solidFill>
                    <a:latin typeface="Cambria Math" panose="02040503050406030204" pitchFamily="18" charset="0"/>
                    <a:ea typeface="Cambria Math" panose="02040503050406030204" pitchFamily="18" charset="0"/>
                  </a:rPr>
                  <a:t>First we need to put 300,000,000 into scientific notation: </a:t>
                </a:r>
                <a14:m>
                  <m:oMath xmlns:m="http://schemas.openxmlformats.org/officeDocument/2006/math">
                    <m:r>
                      <a:rPr lang="en-US" sz="2400" i="1">
                        <a:solidFill>
                          <a:srgbClr val="C00000"/>
                        </a:solidFill>
                        <a:latin typeface="Cambria Math" panose="02040503050406030204" pitchFamily="18" charset="0"/>
                        <a:ea typeface="Cambria Math" panose="02040503050406030204" pitchFamily="18" charset="0"/>
                      </a:rPr>
                      <m:t>3×</m:t>
                    </m:r>
                    <m:sSup>
                      <m:sSupPr>
                        <m:ctrlPr>
                          <a:rPr lang="en-US" sz="2400" i="1">
                            <a:solidFill>
                              <a:srgbClr val="C00000"/>
                            </a:solidFill>
                            <a:latin typeface="Cambria Math" panose="02040503050406030204" pitchFamily="18" charset="0"/>
                            <a:ea typeface="Cambria Math" panose="02040503050406030204" pitchFamily="18" charset="0"/>
                          </a:rPr>
                        </m:ctrlPr>
                      </m:sSupPr>
                      <m:e>
                        <m:r>
                          <a:rPr lang="en-US" sz="2400" i="1">
                            <a:solidFill>
                              <a:srgbClr val="C00000"/>
                            </a:solidFill>
                            <a:latin typeface="Cambria Math" panose="02040503050406030204" pitchFamily="18" charset="0"/>
                            <a:ea typeface="Cambria Math" panose="02040503050406030204" pitchFamily="18" charset="0"/>
                          </a:rPr>
                          <m:t>10</m:t>
                        </m:r>
                      </m:e>
                      <m:sup>
                        <m:r>
                          <a:rPr lang="en-US" sz="2400" i="1">
                            <a:solidFill>
                              <a:srgbClr val="C00000"/>
                            </a:solidFill>
                            <a:latin typeface="Cambria Math" panose="02040503050406030204" pitchFamily="18" charset="0"/>
                            <a:ea typeface="Cambria Math" panose="02040503050406030204" pitchFamily="18" charset="0"/>
                          </a:rPr>
                          <m:t>8</m:t>
                        </m:r>
                      </m:sup>
                    </m:sSup>
                  </m:oMath>
                </a14:m>
                <a:endParaRPr lang="en-US" sz="2400" dirty="0" smtClean="0">
                  <a:solidFill>
                    <a:srgbClr val="C00000"/>
                  </a:solidFill>
                  <a:latin typeface="Cambria Math" panose="02040503050406030204" pitchFamily="18" charset="0"/>
                  <a:ea typeface="Cambria Math" panose="02040503050406030204" pitchFamily="18" charset="0"/>
                </a:endParaRPr>
              </a:p>
              <a:p>
                <a:pPr marL="342900" indent="-342900">
                  <a:buFont typeface="Arial" panose="020B0604020202020204" pitchFamily="34" charset="0"/>
                  <a:buChar char="•"/>
                </a:pPr>
                <a:r>
                  <a:rPr lang="en-US" sz="2400" dirty="0" smtClean="0">
                    <a:solidFill>
                      <a:srgbClr val="C00000"/>
                    </a:solidFill>
                    <a:latin typeface="Cambria Math" panose="02040503050406030204" pitchFamily="18" charset="0"/>
                    <a:ea typeface="Cambria Math" panose="02040503050406030204" pitchFamily="18" charset="0"/>
                  </a:rPr>
                  <a:t>We can then set up a ratio </a:t>
                </a:r>
                <a14:m>
                  <m:oMath xmlns:m="http://schemas.openxmlformats.org/officeDocument/2006/math">
                    <m:f>
                      <m:fPr>
                        <m:ctrlPr>
                          <a:rPr lang="en-US" sz="2400" i="1" smtClean="0">
                            <a:solidFill>
                              <a:srgbClr val="C00000"/>
                            </a:solidFill>
                            <a:latin typeface="Cambria Math" panose="02040503050406030204" pitchFamily="18" charset="0"/>
                            <a:ea typeface="Cambria Math" panose="02040503050406030204" pitchFamily="18" charset="0"/>
                          </a:rPr>
                        </m:ctrlPr>
                      </m:fPr>
                      <m:num>
                        <m:r>
                          <a:rPr lang="en-US" sz="2400" b="0" i="1" smtClean="0">
                            <a:solidFill>
                              <a:srgbClr val="C00000"/>
                            </a:solidFill>
                            <a:latin typeface="Cambria Math" panose="02040503050406030204" pitchFamily="18" charset="0"/>
                            <a:ea typeface="Cambria Math" panose="02040503050406030204" pitchFamily="18" charset="0"/>
                          </a:rPr>
                          <m:t>𝑑𝑖𝑠𝑡𝑎𝑛𝑐𝑒</m:t>
                        </m:r>
                      </m:num>
                      <m:den>
                        <m:r>
                          <a:rPr lang="en-US" sz="2400" b="0" i="1" smtClean="0">
                            <a:solidFill>
                              <a:srgbClr val="C00000"/>
                            </a:solidFill>
                            <a:latin typeface="Cambria Math" panose="02040503050406030204" pitchFamily="18" charset="0"/>
                            <a:ea typeface="Cambria Math" panose="02040503050406030204" pitchFamily="18" charset="0"/>
                          </a:rPr>
                          <m:t>𝑠𝑝𝑒𝑒𝑑</m:t>
                        </m:r>
                      </m:den>
                    </m:f>
                  </m:oMath>
                </a14:m>
                <a:r>
                  <a:rPr lang="en-US" sz="2400" dirty="0" smtClean="0">
                    <a:solidFill>
                      <a:srgbClr val="C00000"/>
                    </a:solidFill>
                    <a:latin typeface="Cambria Math" panose="02040503050406030204" pitchFamily="18" charset="0"/>
                    <a:ea typeface="Cambria Math" panose="02040503050406030204" pitchFamily="18" charset="0"/>
                  </a:rPr>
                  <a:t> to find out how long it will take.</a:t>
                </a:r>
              </a:p>
              <a:p>
                <a:pPr lvl="1"/>
                <a:r>
                  <a:rPr lang="en-US" sz="2400" dirty="0">
                    <a:solidFill>
                      <a:srgbClr val="C00000"/>
                    </a:solidFill>
                    <a:latin typeface="Cambria Math" panose="02040503050406030204" pitchFamily="18" charset="0"/>
                    <a:ea typeface="Cambria Math" panose="02040503050406030204" pitchFamily="18" charset="0"/>
                  </a:rPr>
                  <a:t>	</a:t>
                </a:r>
                <a14:m>
                  <m:oMath xmlns:m="http://schemas.openxmlformats.org/officeDocument/2006/math">
                    <m:f>
                      <m:fPr>
                        <m:ctrlPr>
                          <a:rPr lang="en-US" sz="2400" i="1" smtClean="0">
                            <a:solidFill>
                              <a:srgbClr val="C00000"/>
                            </a:solidFill>
                            <a:latin typeface="Cambria Math" panose="02040503050406030204" pitchFamily="18" charset="0"/>
                            <a:ea typeface="Cambria Math" panose="02040503050406030204" pitchFamily="18" charset="0"/>
                          </a:rPr>
                        </m:ctrlPr>
                      </m:fPr>
                      <m:num>
                        <m:r>
                          <a:rPr lang="en-US" sz="2400" b="0" i="1" smtClean="0">
                            <a:solidFill>
                              <a:srgbClr val="C00000"/>
                            </a:solidFill>
                            <a:latin typeface="Cambria Math" panose="02040503050406030204" pitchFamily="18" charset="0"/>
                            <a:ea typeface="Cambria Math" panose="02040503050406030204" pitchFamily="18" charset="0"/>
                          </a:rPr>
                          <m:t>1.5×</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11</m:t>
                            </m:r>
                          </m:sup>
                        </m:sSup>
                      </m:num>
                      <m:den>
                        <m:r>
                          <a:rPr lang="en-US" sz="2400" b="0" i="1" smtClean="0">
                            <a:solidFill>
                              <a:srgbClr val="C00000"/>
                            </a:solidFill>
                            <a:latin typeface="Cambria Math" panose="02040503050406030204" pitchFamily="18" charset="0"/>
                            <a:ea typeface="Cambria Math" panose="02040503050406030204" pitchFamily="18" charset="0"/>
                          </a:rPr>
                          <m:t>3×</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8 </m:t>
                            </m:r>
                          </m:sup>
                        </m:sSup>
                      </m:den>
                    </m:f>
                    <m:r>
                      <a:rPr lang="en-US" sz="2400" b="0" i="1" smtClean="0">
                        <a:solidFill>
                          <a:srgbClr val="C00000"/>
                        </a:solidFill>
                        <a:latin typeface="Cambria Math" panose="02040503050406030204" pitchFamily="18" charset="0"/>
                        <a:ea typeface="Cambria Math" panose="02040503050406030204" pitchFamily="18" charset="0"/>
                      </a:rPr>
                      <m:t>=</m:t>
                    </m:r>
                    <m:f>
                      <m:fPr>
                        <m:ctrlPr>
                          <a:rPr lang="en-US" sz="2400" b="0" i="1" smtClean="0">
                            <a:solidFill>
                              <a:srgbClr val="C00000"/>
                            </a:solidFill>
                            <a:latin typeface="Cambria Math" panose="02040503050406030204" pitchFamily="18" charset="0"/>
                            <a:ea typeface="Cambria Math" panose="02040503050406030204" pitchFamily="18" charset="0"/>
                          </a:rPr>
                        </m:ctrlPr>
                      </m:fPr>
                      <m:num>
                        <m:r>
                          <a:rPr lang="en-US" sz="2400" b="0" i="1" smtClean="0">
                            <a:solidFill>
                              <a:srgbClr val="C00000"/>
                            </a:solidFill>
                            <a:latin typeface="Cambria Math" panose="02040503050406030204" pitchFamily="18" charset="0"/>
                            <a:ea typeface="Cambria Math" panose="02040503050406030204" pitchFamily="18" charset="0"/>
                          </a:rPr>
                          <m:t>1.5</m:t>
                        </m:r>
                      </m:num>
                      <m:den>
                        <m:r>
                          <a:rPr lang="en-US" sz="2400" b="0" i="1" smtClean="0">
                            <a:solidFill>
                              <a:srgbClr val="C00000"/>
                            </a:solidFill>
                            <a:latin typeface="Cambria Math" panose="02040503050406030204" pitchFamily="18" charset="0"/>
                            <a:ea typeface="Cambria Math" panose="02040503050406030204" pitchFamily="18" charset="0"/>
                          </a:rPr>
                          <m:t>3</m:t>
                        </m:r>
                      </m:den>
                    </m:f>
                    <m:r>
                      <a:rPr lang="en-US" sz="2400" b="0" i="1" smtClean="0">
                        <a:solidFill>
                          <a:srgbClr val="C00000"/>
                        </a:solidFill>
                        <a:latin typeface="Cambria Math" panose="02040503050406030204" pitchFamily="18" charset="0"/>
                        <a:ea typeface="Cambria Math" panose="02040503050406030204" pitchFamily="18" charset="0"/>
                      </a:rPr>
                      <m:t>×</m:t>
                    </m:r>
                    <m:f>
                      <m:fPr>
                        <m:ctrlPr>
                          <a:rPr lang="en-US" sz="2400" b="0" i="1" smtClean="0">
                            <a:solidFill>
                              <a:srgbClr val="C00000"/>
                            </a:solidFill>
                            <a:latin typeface="Cambria Math" panose="02040503050406030204" pitchFamily="18" charset="0"/>
                            <a:ea typeface="Cambria Math" panose="02040503050406030204" pitchFamily="18" charset="0"/>
                          </a:rPr>
                        </m:ctrlPr>
                      </m:fPr>
                      <m:num>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11</m:t>
                            </m:r>
                          </m:sup>
                        </m:sSup>
                      </m:num>
                      <m:den>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8</m:t>
                            </m:r>
                          </m:sup>
                        </m:sSup>
                      </m:den>
                    </m:f>
                  </m:oMath>
                </a14:m>
                <a:endParaRPr lang="en-US" sz="2400" b="0" i="1" dirty="0" smtClean="0">
                  <a:solidFill>
                    <a:srgbClr val="C00000"/>
                  </a:solidFill>
                  <a:latin typeface="Cambria Math" panose="02040503050406030204" pitchFamily="18" charset="0"/>
                  <a:ea typeface="Cambria Math" panose="02040503050406030204" pitchFamily="18" charset="0"/>
                </a:endParaRPr>
              </a:p>
              <a:p>
                <a:pPr lvl="1"/>
                <a:r>
                  <a:rPr lang="en-US" sz="2400" b="0" dirty="0" smtClean="0">
                    <a:solidFill>
                      <a:srgbClr val="C00000"/>
                    </a:solidFill>
                    <a:ea typeface="Cambria Math" panose="02040503050406030204" pitchFamily="18" charset="0"/>
                  </a:rPr>
                  <a:t>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0.5×</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3</m:t>
                        </m:r>
                      </m:sup>
                    </m:sSup>
                    <m:r>
                      <a:rPr lang="en-US" sz="2400" b="0" i="1" smtClean="0">
                        <a:solidFill>
                          <a:srgbClr val="C00000"/>
                        </a:solidFill>
                        <a:latin typeface="Cambria Math" panose="02040503050406030204" pitchFamily="18" charset="0"/>
                        <a:ea typeface="Cambria Math" panose="02040503050406030204" pitchFamily="18" charset="0"/>
                      </a:rPr>
                      <m:t>=500</m:t>
                    </m:r>
                  </m:oMath>
                </a14:m>
                <a:endParaRPr lang="en-US" sz="2400" b="0" dirty="0" smtClean="0">
                  <a:solidFill>
                    <a:srgbClr val="C00000"/>
                  </a:solidFill>
                  <a:latin typeface="Cambria Math" panose="02040503050406030204" pitchFamily="18" charset="0"/>
                  <a:ea typeface="Cambria Math" panose="02040503050406030204" pitchFamily="18" charset="0"/>
                </a:endParaRPr>
              </a:p>
              <a:p>
                <a:pPr marL="342900" indent="-342900">
                  <a:buFont typeface="Arial" panose="020B0604020202020204" pitchFamily="34" charset="0"/>
                  <a:buChar char="•"/>
                </a:pPr>
                <a:r>
                  <a:rPr lang="en-US" sz="2400" dirty="0" smtClean="0">
                    <a:solidFill>
                      <a:srgbClr val="C00000"/>
                    </a:solidFill>
                    <a:latin typeface="Cambria Math" panose="02040503050406030204" pitchFamily="18" charset="0"/>
                    <a:ea typeface="Cambria Math" panose="02040503050406030204" pitchFamily="18" charset="0"/>
                  </a:rPr>
                  <a:t>It takes 500 seconds for sunlight to reach the Earth.</a:t>
                </a:r>
                <a:endParaRPr lang="en-US" sz="2400" dirty="0">
                  <a:solidFill>
                    <a:srgbClr val="C00000"/>
                  </a:solidFill>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57200" y="1600200"/>
                <a:ext cx="7906875" cy="4569777"/>
              </a:xfrm>
              <a:prstGeom prst="rect">
                <a:avLst/>
              </a:prstGeom>
              <a:blipFill rotWithShape="0">
                <a:blip r:embed="rId2"/>
                <a:stretch>
                  <a:fillRect l="-1157" t="-1068" r="-1850" b="-2003"/>
                </a:stretch>
              </a:blipFill>
            </p:spPr>
            <p:txBody>
              <a:bodyPr/>
              <a:lstStyle/>
              <a:p>
                <a:r>
                  <a:rPr lang="en-US">
                    <a:noFill/>
                  </a:rPr>
                  <a:t> </a:t>
                </a:r>
              </a:p>
            </p:txBody>
          </p:sp>
        </mc:Fallback>
      </mc:AlternateContent>
    </p:spTree>
    <p:extLst>
      <p:ext uri="{BB962C8B-B14F-4D97-AF65-F5344CB8AC3E}">
        <p14:creationId xmlns:p14="http://schemas.microsoft.com/office/powerpoint/2010/main" val="20834663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Operations with Numbers in Scientific Notation</a:t>
            </a:r>
          </a:p>
        </p:txBody>
      </p:sp>
      <mc:AlternateContent xmlns:mc="http://schemas.openxmlformats.org/markup-compatibility/2006" xmlns:a14="http://schemas.microsoft.com/office/drawing/2010/main">
        <mc:Choice Requires="a14">
          <p:sp>
            <p:nvSpPr>
              <p:cNvPr id="3" name="TextBox 2"/>
              <p:cNvSpPr txBox="1"/>
              <p:nvPr/>
            </p:nvSpPr>
            <p:spPr>
              <a:xfrm>
                <a:off x="457200" y="2057400"/>
                <a:ext cx="7906875" cy="1200329"/>
              </a:xfrm>
              <a:prstGeom prst="rect">
                <a:avLst/>
              </a:prstGeom>
              <a:noFill/>
            </p:spPr>
            <p:txBody>
              <a:bodyPr wrap="square" rtlCol="0">
                <a:spAutoFit/>
              </a:bodyPr>
              <a:lstStyle/>
              <a:p>
                <a:pPr marL="457200" indent="-457200">
                  <a:buFont typeface="+mj-lt"/>
                  <a:buAutoNum type="alphaLcPeriod" startAt="2"/>
                </a:pPr>
                <a:r>
                  <a:rPr lang="en-US" sz="2400" dirty="0" smtClean="0">
                    <a:latin typeface="Cambria Math" panose="02040503050406030204" pitchFamily="18" charset="0"/>
                    <a:ea typeface="Cambria Math" panose="02040503050406030204" pitchFamily="18" charset="0"/>
                  </a:rPr>
                  <a:t>The mass of the moon is about </a:t>
                </a:r>
                <a14:m>
                  <m:oMath xmlns:m="http://schemas.openxmlformats.org/officeDocument/2006/math">
                    <m:r>
                      <a:rPr lang="en-US" sz="2400" b="0" i="1" smtClean="0">
                        <a:latin typeface="Cambria Math" panose="02040503050406030204" pitchFamily="18" charset="0"/>
                        <a:ea typeface="Cambria Math" panose="02040503050406030204" pitchFamily="18" charset="0"/>
                      </a:rPr>
                      <m:t>7.3×</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22</m:t>
                        </m:r>
                      </m:sup>
                    </m:sSup>
                  </m:oMath>
                </a14:m>
                <a:r>
                  <a:rPr lang="en-US" sz="2400" dirty="0" smtClean="0">
                    <a:latin typeface="Cambria Math" panose="02040503050406030204" pitchFamily="18" charset="0"/>
                    <a:ea typeface="Cambria Math" panose="02040503050406030204" pitchFamily="18" charset="0"/>
                  </a:rPr>
                  <a:t> kg. It would take approximately 26,000,000 moons to equal the mass of the sun. Determine the mass of the sun.</a:t>
                </a:r>
                <a:endParaRPr lang="en-US" sz="2400" dirty="0">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57200" y="2057400"/>
                <a:ext cx="7906875" cy="1200329"/>
              </a:xfrm>
              <a:prstGeom prst="rect">
                <a:avLst/>
              </a:prstGeom>
              <a:blipFill rotWithShape="0">
                <a:blip r:embed="rId3"/>
                <a:stretch>
                  <a:fillRect l="-1157" t="-4082" b="-1071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1066800" y="3581400"/>
                <a:ext cx="6629400" cy="2862322"/>
              </a:xfrm>
              <a:prstGeom prst="rect">
                <a:avLst/>
              </a:prstGeom>
              <a:noFill/>
            </p:spPr>
            <p:txBody>
              <a:bodyPr wrap="square" rtlCol="0">
                <a:spAutoFit/>
              </a:bodyPr>
              <a:lstStyle/>
              <a:p>
                <a:r>
                  <a:rPr lang="en-US" sz="2000" dirty="0" smtClean="0">
                    <a:solidFill>
                      <a:srgbClr val="C00000"/>
                    </a:solidFill>
                    <a:latin typeface="Cambria Math" panose="02040503050406030204" pitchFamily="18" charset="0"/>
                    <a:ea typeface="Cambria Math" panose="02040503050406030204" pitchFamily="18" charset="0"/>
                  </a:rPr>
                  <a:t>First put 26,000,000 into scientific notation: </a:t>
                </a:r>
                <a:endParaRPr lang="en-US" sz="2000" b="0" i="1" dirty="0" smtClean="0">
                  <a:solidFill>
                    <a:srgbClr val="C00000"/>
                  </a:solidFill>
                  <a:latin typeface="Cambria Math" panose="02040503050406030204" pitchFamily="18" charset="0"/>
                  <a:ea typeface="Cambria Math" panose="02040503050406030204" pitchFamily="18" charset="0"/>
                </a:endParaRPr>
              </a:p>
              <a:p>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ea typeface="Cambria Math" panose="02040503050406030204" pitchFamily="18" charset="0"/>
                        </a:rPr>
                        <m:t>2.6×</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10</m:t>
                          </m:r>
                        </m:e>
                        <m:sup>
                          <m:r>
                            <a:rPr lang="en-US" sz="2000" b="0" i="1" smtClean="0">
                              <a:solidFill>
                                <a:srgbClr val="C00000"/>
                              </a:solidFill>
                              <a:latin typeface="Cambria Math" panose="02040503050406030204" pitchFamily="18" charset="0"/>
                              <a:ea typeface="Cambria Math" panose="02040503050406030204" pitchFamily="18" charset="0"/>
                            </a:rPr>
                            <m:t>7</m:t>
                          </m:r>
                        </m:sup>
                      </m:sSup>
                    </m:oMath>
                  </m:oMathPara>
                </a14:m>
                <a:endParaRPr lang="en-US" sz="2000" dirty="0" smtClean="0">
                  <a:solidFill>
                    <a:srgbClr val="C00000"/>
                  </a:solidFill>
                  <a:latin typeface="Cambria Math" panose="02040503050406030204" pitchFamily="18" charset="0"/>
                  <a:ea typeface="Cambria Math" panose="02040503050406030204" pitchFamily="18" charset="0"/>
                </a:endParaRPr>
              </a:p>
              <a:p>
                <a:r>
                  <a:rPr lang="en-US" sz="2000" dirty="0" smtClean="0">
                    <a:solidFill>
                      <a:srgbClr val="C00000"/>
                    </a:solidFill>
                    <a:latin typeface="Cambria Math" panose="02040503050406030204" pitchFamily="18" charset="0"/>
                    <a:ea typeface="Cambria Math" panose="02040503050406030204" pitchFamily="18" charset="0"/>
                  </a:rPr>
                  <a:t>Then you much multiply the mass of the moon by </a:t>
                </a:r>
                <a14:m>
                  <m:oMath xmlns:m="http://schemas.openxmlformats.org/officeDocument/2006/math">
                    <m:r>
                      <a:rPr lang="en-US" sz="2000" b="0" i="1" smtClean="0">
                        <a:solidFill>
                          <a:srgbClr val="C00000"/>
                        </a:solidFill>
                        <a:latin typeface="Cambria Math" panose="02040503050406030204" pitchFamily="18" charset="0"/>
                        <a:ea typeface="Cambria Math" panose="02040503050406030204" pitchFamily="18" charset="0"/>
                      </a:rPr>
                      <m:t>2.6×</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10</m:t>
                        </m:r>
                      </m:e>
                      <m:sup>
                        <m:r>
                          <a:rPr lang="en-US" sz="2000" b="0" i="1" smtClean="0">
                            <a:solidFill>
                              <a:srgbClr val="C00000"/>
                            </a:solidFill>
                            <a:latin typeface="Cambria Math" panose="02040503050406030204" pitchFamily="18" charset="0"/>
                            <a:ea typeface="Cambria Math" panose="02040503050406030204" pitchFamily="18" charset="0"/>
                          </a:rPr>
                          <m:t>7</m:t>
                        </m:r>
                      </m:sup>
                    </m:sSup>
                  </m:oMath>
                </a14:m>
                <a:endParaRPr lang="en-US" sz="2000" dirty="0" smtClean="0">
                  <a:solidFill>
                    <a:srgbClr val="C00000"/>
                  </a:solidFill>
                  <a:latin typeface="Cambria Math" panose="02040503050406030204" pitchFamily="18" charset="0"/>
                  <a:ea typeface="Cambria Math" panose="02040503050406030204" pitchFamily="18" charset="0"/>
                </a:endParaRPr>
              </a:p>
              <a:p>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ea typeface="Cambria Math" panose="02040503050406030204" pitchFamily="18" charset="0"/>
                        </a:rPr>
                        <m:t>(7.3×</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10</m:t>
                          </m:r>
                        </m:e>
                        <m:sup>
                          <m:r>
                            <a:rPr lang="en-US" sz="2000" b="0" i="1" smtClean="0">
                              <a:solidFill>
                                <a:srgbClr val="C00000"/>
                              </a:solidFill>
                              <a:latin typeface="Cambria Math" panose="02040503050406030204" pitchFamily="18" charset="0"/>
                              <a:ea typeface="Cambria Math" panose="02040503050406030204" pitchFamily="18" charset="0"/>
                            </a:rPr>
                            <m:t>22</m:t>
                          </m:r>
                        </m:sup>
                      </m:sSup>
                      <m:r>
                        <a:rPr lang="en-US" sz="2000" b="0" i="1" smtClean="0">
                          <a:solidFill>
                            <a:srgbClr val="C00000"/>
                          </a:solidFill>
                          <a:latin typeface="Cambria Math" panose="02040503050406030204" pitchFamily="18" charset="0"/>
                          <a:ea typeface="Cambria Math" panose="02040503050406030204" pitchFamily="18" charset="0"/>
                        </a:rPr>
                        <m:t>)(2.6×</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10</m:t>
                          </m:r>
                        </m:e>
                        <m:sup>
                          <m:r>
                            <a:rPr lang="en-US" sz="2000" b="0" i="1" smtClean="0">
                              <a:solidFill>
                                <a:srgbClr val="C00000"/>
                              </a:solidFill>
                              <a:latin typeface="Cambria Math" panose="02040503050406030204" pitchFamily="18" charset="0"/>
                              <a:ea typeface="Cambria Math" panose="02040503050406030204" pitchFamily="18" charset="0"/>
                            </a:rPr>
                            <m:t>7</m:t>
                          </m:r>
                        </m:sup>
                      </m:sSup>
                      <m:r>
                        <a:rPr lang="en-US" sz="2000" b="0" i="1" smtClean="0">
                          <a:solidFill>
                            <a:srgbClr val="C00000"/>
                          </a:solidFill>
                          <a:latin typeface="Cambria Math" panose="02040503050406030204" pitchFamily="18" charset="0"/>
                          <a:ea typeface="Cambria Math" panose="02040503050406030204" pitchFamily="18" charset="0"/>
                        </a:rPr>
                        <m:t>)</m:t>
                      </m:r>
                    </m:oMath>
                  </m:oMathPara>
                </a14:m>
                <a:endParaRPr lang="en-US" sz="2000" dirty="0" smtClean="0">
                  <a:solidFill>
                    <a:srgbClr val="C00000"/>
                  </a:solidFill>
                  <a:latin typeface="Cambria Math" panose="02040503050406030204" pitchFamily="18" charset="0"/>
                  <a:ea typeface="Cambria Math" panose="02040503050406030204" pitchFamily="18" charset="0"/>
                </a:endParaRPr>
              </a:p>
              <a:p>
                <a:r>
                  <a:rPr lang="en-US" sz="2000" dirty="0" smtClean="0">
                    <a:solidFill>
                      <a:srgbClr val="C00000"/>
                    </a:solidFill>
                    <a:latin typeface="Cambria Math" panose="02040503050406030204" pitchFamily="18" charset="0"/>
                    <a:ea typeface="Cambria Math" panose="02040503050406030204" pitchFamily="18" charset="0"/>
                  </a:rPr>
                  <a:t>When taking the product of powers you add the exponents when there are like bases. </a:t>
                </a:r>
              </a:p>
              <a:p>
                <a:r>
                  <a:rPr lang="en-US" sz="2000" dirty="0" smtClean="0">
                    <a:solidFill>
                      <a:srgbClr val="C00000"/>
                    </a:solidFill>
                    <a:latin typeface="Cambria Math" panose="02040503050406030204" pitchFamily="18" charset="0"/>
                    <a:ea typeface="Cambria Math" panose="02040503050406030204" pitchFamily="18" charset="0"/>
                  </a:rPr>
                  <a:t>Multiply 7.3 and 2.6 and add the exponents.</a:t>
                </a:r>
              </a:p>
              <a:p>
                <a:r>
                  <a:rPr lang="en-US" sz="2000" b="0" dirty="0" smtClean="0">
                    <a:solidFill>
                      <a:srgbClr val="C00000"/>
                    </a:solidFill>
                    <a:latin typeface="Cambria Math" panose="02040503050406030204" pitchFamily="18" charset="0"/>
                    <a:ea typeface="Cambria Math" panose="02040503050406030204" pitchFamily="18" charset="0"/>
                  </a:rPr>
                  <a:t>The sun has a mass of </a:t>
                </a:r>
                <a14:m>
                  <m:oMath xmlns:m="http://schemas.openxmlformats.org/officeDocument/2006/math">
                    <m:r>
                      <a:rPr lang="en-US" sz="2000" b="0" i="1" smtClean="0">
                        <a:solidFill>
                          <a:srgbClr val="C00000"/>
                        </a:solidFill>
                        <a:latin typeface="Cambria Math" panose="02040503050406030204" pitchFamily="18" charset="0"/>
                        <a:ea typeface="Cambria Math" panose="02040503050406030204" pitchFamily="18" charset="0"/>
                      </a:rPr>
                      <m:t>18.98×</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10</m:t>
                        </m:r>
                      </m:e>
                      <m:sup>
                        <m:r>
                          <a:rPr lang="en-US" sz="2000" b="0" i="1" smtClean="0">
                            <a:solidFill>
                              <a:srgbClr val="C00000"/>
                            </a:solidFill>
                            <a:latin typeface="Cambria Math" panose="02040503050406030204" pitchFamily="18" charset="0"/>
                            <a:ea typeface="Cambria Math" panose="02040503050406030204" pitchFamily="18" charset="0"/>
                          </a:rPr>
                          <m:t>29</m:t>
                        </m:r>
                      </m:sup>
                    </m:sSup>
                  </m:oMath>
                </a14:m>
                <a:r>
                  <a:rPr lang="en-US" sz="2000" dirty="0" smtClean="0">
                    <a:solidFill>
                      <a:srgbClr val="C00000"/>
                    </a:solidFill>
                    <a:latin typeface="Cambria Math" panose="02040503050406030204" pitchFamily="18" charset="0"/>
                    <a:ea typeface="Cambria Math" panose="02040503050406030204" pitchFamily="18" charset="0"/>
                  </a:rPr>
                  <a:t>kg.</a:t>
                </a:r>
              </a:p>
              <a:p>
                <a:endParaRPr lang="en-US" sz="2000" dirty="0">
                  <a:solidFill>
                    <a:srgbClr val="C00000"/>
                  </a:solidFill>
                  <a:latin typeface="Cambria Math" panose="02040503050406030204" pitchFamily="18" charset="0"/>
                  <a:ea typeface="Cambria Math" panose="020405030504060302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1066800" y="3581400"/>
                <a:ext cx="6629400" cy="2862322"/>
              </a:xfrm>
              <a:prstGeom prst="rect">
                <a:avLst/>
              </a:prstGeom>
              <a:blipFill rotWithShape="0">
                <a:blip r:embed="rId4"/>
                <a:stretch>
                  <a:fillRect l="-919" t="-1279"/>
                </a:stretch>
              </a:blipFill>
            </p:spPr>
            <p:txBody>
              <a:bodyPr/>
              <a:lstStyle/>
              <a:p>
                <a:r>
                  <a:rPr lang="en-US">
                    <a:noFill/>
                  </a:rPr>
                  <a:t> </a:t>
                </a:r>
              </a:p>
            </p:txBody>
          </p:sp>
        </mc:Fallback>
      </mc:AlternateContent>
    </p:spTree>
    <p:extLst>
      <p:ext uri="{BB962C8B-B14F-4D97-AF65-F5344CB8AC3E}">
        <p14:creationId xmlns:p14="http://schemas.microsoft.com/office/powerpoint/2010/main" val="3925635105"/>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Operations with Numbers in Scientific Notation</a:t>
            </a:r>
          </a:p>
        </p:txBody>
      </p:sp>
      <mc:AlternateContent xmlns:mc="http://schemas.openxmlformats.org/markup-compatibility/2006" xmlns:a14="http://schemas.microsoft.com/office/drawing/2010/main">
        <mc:Choice Requires="a14">
          <p:sp>
            <p:nvSpPr>
              <p:cNvPr id="3" name="TextBox 2"/>
              <p:cNvSpPr txBox="1"/>
              <p:nvPr/>
            </p:nvSpPr>
            <p:spPr>
              <a:xfrm>
                <a:off x="609600" y="2405557"/>
                <a:ext cx="7846587" cy="3046988"/>
              </a:xfrm>
              <a:prstGeom prst="rect">
                <a:avLst/>
              </a:prstGeom>
              <a:noFill/>
            </p:spPr>
            <p:txBody>
              <a:bodyPr wrap="square" rtlCol="0">
                <a:spAutoFit/>
              </a:bodyPr>
              <a:lstStyle/>
              <a:p>
                <a:pPr marL="342900" indent="-342900">
                  <a:buFont typeface="+mj-lt"/>
                  <a:buAutoNum type="alphaLcPeriod"/>
                </a:pPr>
                <a:r>
                  <a:rPr lang="en-US" sz="2400" dirty="0" smtClean="0">
                    <a:latin typeface="Cambria Math" panose="02040503050406030204" pitchFamily="18" charset="0"/>
                    <a:ea typeface="Cambria Math" panose="02040503050406030204" pitchFamily="18" charset="0"/>
                  </a:rPr>
                  <a:t>The mass of the Earth is </a:t>
                </a:r>
                <a14:m>
                  <m:oMath xmlns:m="http://schemas.openxmlformats.org/officeDocument/2006/math">
                    <m:r>
                      <a:rPr lang="en-US" sz="2400" b="0" i="1" smtClean="0">
                        <a:latin typeface="Cambria Math" panose="02040503050406030204" pitchFamily="18" charset="0"/>
                        <a:ea typeface="Cambria Math" panose="02040503050406030204" pitchFamily="18" charset="0"/>
                      </a:rPr>
                      <m:t>5.9×</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24</m:t>
                        </m:r>
                      </m:sup>
                    </m:sSup>
                  </m:oMath>
                </a14:m>
                <a:r>
                  <a:rPr lang="en-US" sz="2400" dirty="0" smtClean="0">
                    <a:latin typeface="Cambria Math" panose="02040503050406030204" pitchFamily="18" charset="0"/>
                    <a:ea typeface="Cambria Math" panose="02040503050406030204" pitchFamily="18" charset="0"/>
                  </a:rPr>
                  <a:t>kg. The mass of Pluto is 13,000,000,000,000,000,000,000 kg. Compared to Pluto, how much greater is Earth’s mass than Pluto’s mass?</a:t>
                </a:r>
              </a:p>
              <a:p>
                <a:pPr marL="342900" indent="-342900">
                  <a:buFont typeface="+mj-lt"/>
                  <a:buAutoNum type="alphaLcPeriod"/>
                </a:pPr>
                <a:endParaRPr lang="en-US" sz="2400" dirty="0" smtClean="0">
                  <a:latin typeface="Cambria Math" panose="02040503050406030204" pitchFamily="18" charset="0"/>
                  <a:ea typeface="Cambria Math" panose="02040503050406030204" pitchFamily="18" charset="0"/>
                </a:endParaRPr>
              </a:p>
              <a:p>
                <a:endParaRPr lang="en-US" sz="2400" dirty="0">
                  <a:latin typeface="Cambria Math" panose="02040503050406030204" pitchFamily="18" charset="0"/>
                  <a:ea typeface="Cambria Math" panose="02040503050406030204" pitchFamily="18" charset="0"/>
                </a:endParaRPr>
              </a:p>
              <a:p>
                <a:pPr marL="457200" indent="-457200">
                  <a:buFont typeface="+mj-lt"/>
                  <a:buAutoNum type="alphaLcPeriod" startAt="2"/>
                </a:pPr>
                <a:r>
                  <a:rPr lang="en-US" sz="2400" dirty="0" smtClean="0">
                    <a:latin typeface="Cambria Math" panose="02040503050406030204" pitchFamily="18" charset="0"/>
                    <a:ea typeface="Cambria Math" panose="02040503050406030204" pitchFamily="18" charset="0"/>
                  </a:rPr>
                  <a:t>Us the information in Exercises 2 and 3, find the combined mass of the moon, Earth, and Pluto. </a:t>
                </a:r>
              </a:p>
            </p:txBody>
          </p:sp>
        </mc:Choice>
        <mc:Fallback xmlns="">
          <p:sp>
            <p:nvSpPr>
              <p:cNvPr id="3" name="TextBox 2"/>
              <p:cNvSpPr txBox="1">
                <a:spLocks noRot="1" noChangeAspect="1" noMove="1" noResize="1" noEditPoints="1" noAdjustHandles="1" noChangeArrowheads="1" noChangeShapeType="1" noTextEdit="1"/>
              </p:cNvSpPr>
              <p:nvPr/>
            </p:nvSpPr>
            <p:spPr>
              <a:xfrm>
                <a:off x="609600" y="2405557"/>
                <a:ext cx="7846587" cy="3046988"/>
              </a:xfrm>
              <a:prstGeom prst="rect">
                <a:avLst/>
              </a:prstGeom>
              <a:blipFill rotWithShape="0">
                <a:blip r:embed="rId2"/>
                <a:stretch>
                  <a:fillRect l="-1166" t="-1603" r="-1476" b="-3808"/>
                </a:stretch>
              </a:blipFill>
            </p:spPr>
            <p:txBody>
              <a:bodyPr/>
              <a:lstStyle/>
              <a:p>
                <a:r>
                  <a:rPr lang="en-US">
                    <a:noFill/>
                  </a:rPr>
                  <a:t> </a:t>
                </a:r>
              </a:p>
            </p:txBody>
          </p:sp>
        </mc:Fallback>
      </mc:AlternateContent>
    </p:spTree>
    <p:extLst>
      <p:ext uri="{BB962C8B-B14F-4D97-AF65-F5344CB8AC3E}">
        <p14:creationId xmlns:p14="http://schemas.microsoft.com/office/powerpoint/2010/main" val="2688883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Efficacy of Scientific Notation</a:t>
            </a:r>
          </a:p>
        </p:txBody>
      </p:sp>
      <p:sp>
        <p:nvSpPr>
          <p:cNvPr id="3" name="TextBox 2"/>
          <p:cNvSpPr txBox="1"/>
          <p:nvPr/>
        </p:nvSpPr>
        <p:spPr>
          <a:xfrm>
            <a:off x="381000" y="1905000"/>
            <a:ext cx="8610600" cy="3139321"/>
          </a:xfrm>
          <a:prstGeom prst="rect">
            <a:avLst/>
          </a:prstGeom>
          <a:noFill/>
        </p:spPr>
        <p:txBody>
          <a:bodyPr wrap="square" rtlCol="0">
            <a:spAutoFit/>
          </a:bodyPr>
          <a:lstStyle/>
          <a:p>
            <a:pPr marL="342900" indent="-342900">
              <a:buFont typeface="+mj-lt"/>
              <a:buAutoNum type="alphaLcPeriod"/>
            </a:pPr>
            <a:r>
              <a:rPr lang="en-US" dirty="0" smtClean="0">
                <a:latin typeface="Cambria Math" panose="02040503050406030204" pitchFamily="18" charset="0"/>
                <a:ea typeface="Cambria Math" panose="02040503050406030204" pitchFamily="18" charset="0"/>
              </a:rPr>
              <a:t>The mass of a proton is 0.000000000000000000000000001672622 kg.</a:t>
            </a:r>
          </a:p>
          <a:p>
            <a:pPr marL="342900" indent="-342900">
              <a:buFont typeface="+mj-lt"/>
              <a:buAutoNum type="alphaLcPeriod"/>
            </a:pPr>
            <a:endParaRPr lang="en-US" dirty="0" smtClean="0">
              <a:latin typeface="Cambria Math" panose="02040503050406030204" pitchFamily="18" charset="0"/>
              <a:ea typeface="Cambria Math" panose="02040503050406030204" pitchFamily="18" charset="0"/>
            </a:endParaRPr>
          </a:p>
          <a:p>
            <a:pPr marL="342900" indent="-342900">
              <a:buFont typeface="+mj-lt"/>
              <a:buAutoNum type="alphaLcPeriod"/>
            </a:pPr>
            <a:endParaRPr lang="en-US" dirty="0">
              <a:latin typeface="Cambria Math" panose="02040503050406030204" pitchFamily="18" charset="0"/>
              <a:ea typeface="Cambria Math" panose="02040503050406030204" pitchFamily="18" charset="0"/>
            </a:endParaRPr>
          </a:p>
          <a:p>
            <a:r>
              <a:rPr lang="en-US" dirty="0" smtClean="0">
                <a:latin typeface="Cambria Math" panose="02040503050406030204" pitchFamily="18" charset="0"/>
                <a:ea typeface="Cambria Math" panose="02040503050406030204" pitchFamily="18" charset="0"/>
              </a:rPr>
              <a:t>	In scientific notation it is: _____________________________________________________</a:t>
            </a:r>
          </a:p>
          <a:p>
            <a:pPr marL="342900" indent="-342900">
              <a:buFont typeface="+mj-lt"/>
              <a:buAutoNum type="alphaLcPeriod"/>
            </a:pPr>
            <a:endParaRPr lang="en-US" dirty="0" smtClean="0">
              <a:latin typeface="Cambria Math" panose="02040503050406030204" pitchFamily="18" charset="0"/>
              <a:ea typeface="Cambria Math" panose="02040503050406030204" pitchFamily="18" charset="0"/>
            </a:endParaRPr>
          </a:p>
          <a:p>
            <a:pPr marL="342900" indent="-342900">
              <a:buFont typeface="+mj-lt"/>
              <a:buAutoNum type="alphaLcPeriod"/>
            </a:pPr>
            <a:endParaRPr lang="en-US" dirty="0">
              <a:latin typeface="Cambria Math" panose="02040503050406030204" pitchFamily="18" charset="0"/>
              <a:ea typeface="Cambria Math" panose="02040503050406030204" pitchFamily="18" charset="0"/>
            </a:endParaRPr>
          </a:p>
          <a:p>
            <a:pPr marL="342900" indent="-342900">
              <a:buFont typeface="+mj-lt"/>
              <a:buAutoNum type="alphaLcPeriod"/>
            </a:pPr>
            <a:endParaRPr lang="en-US" dirty="0">
              <a:latin typeface="Cambria Math" panose="02040503050406030204" pitchFamily="18" charset="0"/>
              <a:ea typeface="Cambria Math" panose="02040503050406030204" pitchFamily="18" charset="0"/>
            </a:endParaRPr>
          </a:p>
          <a:p>
            <a:pPr marL="342900" indent="-342900">
              <a:buFont typeface="+mj-lt"/>
              <a:buAutoNum type="alphaLcPeriod" startAt="2"/>
            </a:pPr>
            <a:r>
              <a:rPr lang="en-US" dirty="0" smtClean="0">
                <a:latin typeface="Cambria Math" panose="02040503050406030204" pitchFamily="18" charset="0"/>
                <a:ea typeface="Cambria Math" panose="02040503050406030204" pitchFamily="18" charset="0"/>
              </a:rPr>
              <a:t>The mass of an electron is 0.000000000000000000000000000000910938291 kg.</a:t>
            </a:r>
          </a:p>
          <a:p>
            <a:pPr marL="342900" indent="-342900">
              <a:buFont typeface="+mj-lt"/>
              <a:buAutoNum type="alphaLcPeriod" startAt="2"/>
            </a:pPr>
            <a:endParaRPr lang="en-US" dirty="0" smtClean="0">
              <a:latin typeface="Cambria Math" panose="02040503050406030204" pitchFamily="18" charset="0"/>
              <a:ea typeface="Cambria Math" panose="02040503050406030204" pitchFamily="18" charset="0"/>
            </a:endParaRPr>
          </a:p>
          <a:p>
            <a:pPr marL="342900" indent="-342900">
              <a:buFont typeface="+mj-lt"/>
              <a:buAutoNum type="alphaLcPeriod" startAt="2"/>
            </a:pPr>
            <a:endParaRPr lang="en-US" dirty="0">
              <a:latin typeface="Cambria Math" panose="02040503050406030204" pitchFamily="18" charset="0"/>
              <a:ea typeface="Cambria Math" panose="02040503050406030204" pitchFamily="18" charset="0"/>
            </a:endParaRPr>
          </a:p>
          <a:p>
            <a:r>
              <a:rPr lang="en-US" dirty="0" smtClean="0">
                <a:latin typeface="Cambria Math" panose="02040503050406030204" pitchFamily="18" charset="0"/>
                <a:ea typeface="Cambria Math" panose="02040503050406030204" pitchFamily="18" charset="0"/>
              </a:rPr>
              <a:t>	In </a:t>
            </a:r>
            <a:r>
              <a:rPr lang="en-US" dirty="0">
                <a:latin typeface="Cambria Math" panose="02040503050406030204" pitchFamily="18" charset="0"/>
                <a:ea typeface="Cambria Math" panose="02040503050406030204" pitchFamily="18" charset="0"/>
              </a:rPr>
              <a:t>scientific notation it is: </a:t>
            </a:r>
            <a:r>
              <a:rPr lang="en-US" dirty="0" smtClean="0">
                <a:latin typeface="Cambria Math" panose="02040503050406030204" pitchFamily="18" charset="0"/>
                <a:ea typeface="Cambria Math" panose="02040503050406030204" pitchFamily="18" charset="0"/>
              </a:rPr>
              <a:t>_____________________________________________________</a:t>
            </a:r>
            <a:endParaRPr lang="en-US" dirty="0">
              <a:latin typeface="Cambria Math" panose="02040503050406030204" pitchFamily="18" charset="0"/>
              <a:ea typeface="Cambria Math" panose="02040503050406030204" pitchFamily="18" charset="0"/>
            </a:endParaRPr>
          </a:p>
        </p:txBody>
      </p:sp>
      <mc:AlternateContent xmlns:mc="http://schemas.openxmlformats.org/markup-compatibility/2006">
        <mc:Choice xmlns:a14="http://schemas.microsoft.com/office/drawing/2010/main" Requires="a14">
          <p:sp>
            <p:nvSpPr>
              <p:cNvPr id="4" name="TextBox 3"/>
              <p:cNvSpPr txBox="1"/>
              <p:nvPr/>
            </p:nvSpPr>
            <p:spPr>
              <a:xfrm>
                <a:off x="4038600" y="2590800"/>
                <a:ext cx="2362200" cy="40011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000" b="0" i="1" smtClean="0">
                          <a:solidFill>
                            <a:srgbClr val="C00000"/>
                          </a:solidFill>
                          <a:latin typeface="Cambria Math" panose="02040503050406030204" pitchFamily="18" charset="0"/>
                        </a:rPr>
                        <m:t>1.672622</m:t>
                      </m:r>
                      <m:r>
                        <a:rPr lang="en-US" sz="2000" b="0" i="1" smtClean="0">
                          <a:solidFill>
                            <a:srgbClr val="C00000"/>
                          </a:solidFill>
                          <a:latin typeface="Cambria Math" panose="02040503050406030204" pitchFamily="18" charset="0"/>
                          <a:ea typeface="Cambria Math" panose="02040503050406030204" pitchFamily="18" charset="0"/>
                        </a:rPr>
                        <m:t>×</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10</m:t>
                          </m:r>
                        </m:e>
                        <m:sup>
                          <m:r>
                            <a:rPr lang="en-US" sz="2000" b="0" i="1" smtClean="0">
                              <a:solidFill>
                                <a:srgbClr val="C00000"/>
                              </a:solidFill>
                              <a:latin typeface="Cambria Math" panose="02040503050406030204" pitchFamily="18" charset="0"/>
                              <a:ea typeface="Cambria Math" panose="02040503050406030204" pitchFamily="18" charset="0"/>
                            </a:rPr>
                            <m:t>−27</m:t>
                          </m:r>
                        </m:sup>
                      </m:sSup>
                    </m:oMath>
                  </m:oMathPara>
                </a14:m>
                <a:endParaRPr lang="en-US" sz="2000" dirty="0">
                  <a:solidFill>
                    <a:srgbClr val="C00000"/>
                  </a:solidFill>
                </a:endParaRPr>
              </a:p>
            </p:txBody>
          </p:sp>
        </mc:Choice>
        <mc:Fallback>
          <p:sp>
            <p:nvSpPr>
              <p:cNvPr id="4" name="TextBox 3"/>
              <p:cNvSpPr txBox="1">
                <a:spLocks noRot="1" noChangeAspect="1" noMove="1" noResize="1" noEditPoints="1" noAdjustHandles="1" noChangeArrowheads="1" noChangeShapeType="1" noTextEdit="1"/>
              </p:cNvSpPr>
              <p:nvPr/>
            </p:nvSpPr>
            <p:spPr>
              <a:xfrm>
                <a:off x="4038600" y="2590800"/>
                <a:ext cx="2362200" cy="400110"/>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4038600" y="4495800"/>
                <a:ext cx="2520100" cy="40011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000" b="0" i="1" smtClean="0">
                          <a:solidFill>
                            <a:srgbClr val="C00000"/>
                          </a:solidFill>
                          <a:latin typeface="Cambria Math" panose="02040503050406030204" pitchFamily="18" charset="0"/>
                        </a:rPr>
                        <m:t>9.10938291</m:t>
                      </m:r>
                      <m:r>
                        <a:rPr lang="en-US" sz="2000" b="0" i="1" smtClean="0">
                          <a:solidFill>
                            <a:srgbClr val="C00000"/>
                          </a:solidFill>
                          <a:latin typeface="Cambria Math" panose="02040503050406030204" pitchFamily="18" charset="0"/>
                          <a:ea typeface="Cambria Math" panose="02040503050406030204" pitchFamily="18" charset="0"/>
                        </a:rPr>
                        <m:t>×</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10</m:t>
                          </m:r>
                        </m:e>
                        <m:sup>
                          <m:r>
                            <a:rPr lang="en-US" sz="2000" b="0" i="1" smtClean="0">
                              <a:solidFill>
                                <a:srgbClr val="C00000"/>
                              </a:solidFill>
                              <a:latin typeface="Cambria Math" panose="02040503050406030204" pitchFamily="18" charset="0"/>
                              <a:ea typeface="Cambria Math" panose="02040503050406030204" pitchFamily="18" charset="0"/>
                            </a:rPr>
                            <m:t>−31</m:t>
                          </m:r>
                        </m:sup>
                      </m:sSup>
                    </m:oMath>
                  </m:oMathPara>
                </a14:m>
                <a:endParaRPr lang="en-US" sz="2000" dirty="0">
                  <a:solidFill>
                    <a:srgbClr val="C00000"/>
                  </a:solidFill>
                </a:endParaRPr>
              </a:p>
            </p:txBody>
          </p:sp>
        </mc:Choice>
        <mc:Fallback>
          <p:sp>
            <p:nvSpPr>
              <p:cNvPr id="5" name="TextBox 4"/>
              <p:cNvSpPr txBox="1">
                <a:spLocks noRot="1" noChangeAspect="1" noMove="1" noResize="1" noEditPoints="1" noAdjustHandles="1" noChangeArrowheads="1" noChangeShapeType="1" noTextEdit="1"/>
              </p:cNvSpPr>
              <p:nvPr/>
            </p:nvSpPr>
            <p:spPr>
              <a:xfrm>
                <a:off x="4038600" y="4495800"/>
                <a:ext cx="2520100" cy="400110"/>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940852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Efficacy of Scientific Notation</a:t>
            </a:r>
          </a:p>
        </p:txBody>
      </p:sp>
      <p:sp>
        <p:nvSpPr>
          <p:cNvPr id="3" name="TextBox 2"/>
          <p:cNvSpPr txBox="1"/>
          <p:nvPr/>
        </p:nvSpPr>
        <p:spPr>
          <a:xfrm>
            <a:off x="457200" y="2133600"/>
            <a:ext cx="8229600" cy="2677656"/>
          </a:xfrm>
          <a:prstGeom prst="rect">
            <a:avLst/>
          </a:prstGeom>
          <a:noFill/>
        </p:spPr>
        <p:txBody>
          <a:bodyPr wrap="square" rtlCol="0">
            <a:spAutoFit/>
          </a:bodyPr>
          <a:lstStyle/>
          <a:p>
            <a:pPr marL="457200" indent="-457200">
              <a:buFont typeface="+mj-lt"/>
              <a:buAutoNum type="alphaLcPeriod"/>
            </a:pPr>
            <a:r>
              <a:rPr lang="en-US" sz="2400" dirty="0" smtClean="0">
                <a:latin typeface="Cambria Math" panose="02040503050406030204" pitchFamily="18" charset="0"/>
                <a:ea typeface="Cambria Math" panose="02040503050406030204" pitchFamily="18" charset="0"/>
              </a:rPr>
              <a:t>Write the ratio that compares the mass of a proton to the mass of an electron. </a:t>
            </a:r>
          </a:p>
          <a:p>
            <a:pPr marL="457200" indent="-457200">
              <a:buFont typeface="+mj-lt"/>
              <a:buAutoNum type="alphaLcPeriod"/>
            </a:pPr>
            <a:endParaRPr lang="en-US" sz="2400" dirty="0" smtClean="0">
              <a:latin typeface="Cambria Math" panose="02040503050406030204" pitchFamily="18" charset="0"/>
              <a:ea typeface="Cambria Math" panose="02040503050406030204" pitchFamily="18" charset="0"/>
            </a:endParaRPr>
          </a:p>
          <a:p>
            <a:pPr marL="457200" indent="-457200">
              <a:buFont typeface="+mj-lt"/>
              <a:buAutoNum type="alphaLcPeriod"/>
            </a:pPr>
            <a:endParaRPr lang="en-US" sz="2400" dirty="0">
              <a:latin typeface="Cambria Math" panose="02040503050406030204" pitchFamily="18" charset="0"/>
              <a:ea typeface="Cambria Math" panose="02040503050406030204" pitchFamily="18" charset="0"/>
            </a:endParaRPr>
          </a:p>
          <a:p>
            <a:pPr marL="457200" indent="-457200">
              <a:buFont typeface="+mj-lt"/>
              <a:buAutoNum type="alphaLcPeriod"/>
            </a:pPr>
            <a:r>
              <a:rPr lang="en-US" sz="2400" dirty="0" smtClean="0">
                <a:latin typeface="Cambria Math" panose="02040503050406030204" pitchFamily="18" charset="0"/>
                <a:ea typeface="Cambria Math" panose="02040503050406030204" pitchFamily="18" charset="0"/>
              </a:rPr>
              <a:t>Compute how many times heavier a proton is than an electron (that is, find the value of the ratio). Round your final answer to the nearest one. </a:t>
            </a:r>
            <a:endParaRPr lang="en-US"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40145123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800" dirty="0">
                <a:solidFill>
                  <a:schemeClr val="accent3">
                    <a:lumMod val="60000"/>
                    <a:lumOff val="40000"/>
                  </a:schemeClr>
                </a:solidFill>
              </a:rPr>
              <a:t>Efficacy of Scientific Notation</a:t>
            </a:r>
          </a:p>
        </p:txBody>
      </p:sp>
      <mc:AlternateContent xmlns:mc="http://schemas.openxmlformats.org/markup-compatibility/2006" xmlns:a14="http://schemas.microsoft.com/office/drawing/2010/main">
        <mc:Choice Requires="a14">
          <p:sp>
            <p:nvSpPr>
              <p:cNvPr id="4" name="TextBox 3"/>
              <p:cNvSpPr txBox="1"/>
              <p:nvPr/>
            </p:nvSpPr>
            <p:spPr>
              <a:xfrm>
                <a:off x="685800" y="1905000"/>
                <a:ext cx="7696200" cy="1943161"/>
              </a:xfrm>
              <a:prstGeom prst="rect">
                <a:avLst/>
              </a:prstGeom>
              <a:noFill/>
            </p:spPr>
            <p:txBody>
              <a:bodyPr wrap="square" rtlCol="0">
                <a:spAutoFit/>
              </a:bodyPr>
              <a:lstStyle/>
              <a:p>
                <a:r>
                  <a:rPr lang="en-US" sz="2400" dirty="0" smtClean="0">
                    <a:latin typeface="Cambria Math" panose="02040503050406030204" pitchFamily="18" charset="0"/>
                    <a:ea typeface="Cambria Math" panose="02040503050406030204" pitchFamily="18" charset="0"/>
                  </a:rPr>
                  <a:t>The geographic area of California is 163,696 sq. mi., and the geographic area of the U.S. is 3,794,101 sq. mi. Let’s round off these figures to </a:t>
                </a:r>
                <a14:m>
                  <m:oMath xmlns:m="http://schemas.openxmlformats.org/officeDocument/2006/math">
                    <m:r>
                      <a:rPr lang="en-US" sz="2400" b="0" i="1" smtClean="0">
                        <a:latin typeface="Cambria Math" panose="02040503050406030204" pitchFamily="18" charset="0"/>
                        <a:ea typeface="Cambria Math" panose="02040503050406030204" pitchFamily="18" charset="0"/>
                      </a:rPr>
                      <m:t>1.637×</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5</m:t>
                        </m:r>
                      </m:sup>
                    </m:sSup>
                  </m:oMath>
                </a14:m>
                <a:r>
                  <a:rPr lang="en-US" sz="2400" dirty="0" smtClean="0">
                    <a:latin typeface="Cambria Math" panose="02040503050406030204" pitchFamily="18" charset="0"/>
                    <a:ea typeface="Cambria Math" panose="02040503050406030204" pitchFamily="18" charset="0"/>
                  </a:rPr>
                  <a:t>. In terms of area, roughly estimate how many </a:t>
                </a:r>
                <a:r>
                  <a:rPr lang="en-US" sz="2400" dirty="0" err="1" smtClean="0">
                    <a:latin typeface="Cambria Math" panose="02040503050406030204" pitchFamily="18" charset="0"/>
                    <a:ea typeface="Cambria Math" panose="02040503050406030204" pitchFamily="18" charset="0"/>
                  </a:rPr>
                  <a:t>Californias</a:t>
                </a:r>
                <a:r>
                  <a:rPr lang="en-US" sz="2400" dirty="0" smtClean="0">
                    <a:latin typeface="Cambria Math" panose="02040503050406030204" pitchFamily="18" charset="0"/>
                    <a:ea typeface="Cambria Math" panose="02040503050406030204" pitchFamily="18" charset="0"/>
                  </a:rPr>
                  <a:t> would make up one U.S. Then compute the answer to the nearest ones. </a:t>
                </a:r>
              </a:p>
            </p:txBody>
          </p:sp>
        </mc:Choice>
        <mc:Fallback xmlns="">
          <p:sp>
            <p:nvSpPr>
              <p:cNvPr id="4" name="TextBox 3"/>
              <p:cNvSpPr txBox="1">
                <a:spLocks noRot="1" noChangeAspect="1" noMove="1" noResize="1" noEditPoints="1" noAdjustHandles="1" noChangeArrowheads="1" noChangeShapeType="1" noTextEdit="1"/>
              </p:cNvSpPr>
              <p:nvPr/>
            </p:nvSpPr>
            <p:spPr>
              <a:xfrm>
                <a:off x="685800" y="1905000"/>
                <a:ext cx="7696200" cy="1943161"/>
              </a:xfrm>
              <a:prstGeom prst="rect">
                <a:avLst/>
              </a:prstGeom>
              <a:blipFill rotWithShape="0">
                <a:blip r:embed="rId2"/>
                <a:stretch>
                  <a:fillRect l="-1268" t="-2516" b="-5975"/>
                </a:stretch>
              </a:blipFill>
            </p:spPr>
            <p:txBody>
              <a:bodyPr/>
              <a:lstStyle/>
              <a:p>
                <a:r>
                  <a:rPr lang="en-US">
                    <a:noFill/>
                  </a:rPr>
                  <a:t> </a:t>
                </a:r>
              </a:p>
            </p:txBody>
          </p:sp>
        </mc:Fallback>
      </mc:AlternateContent>
    </p:spTree>
    <p:extLst>
      <p:ext uri="{BB962C8B-B14F-4D97-AF65-F5344CB8AC3E}">
        <p14:creationId xmlns:p14="http://schemas.microsoft.com/office/powerpoint/2010/main" val="338833667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800" dirty="0">
                <a:solidFill>
                  <a:schemeClr val="accent3">
                    <a:lumMod val="60000"/>
                    <a:lumOff val="40000"/>
                  </a:schemeClr>
                </a:solidFill>
              </a:rPr>
              <a:t>Efficacy of Scientific Notation</a:t>
            </a:r>
          </a:p>
        </p:txBody>
      </p:sp>
      <mc:AlternateContent xmlns:mc="http://schemas.openxmlformats.org/markup-compatibility/2006" xmlns:a14="http://schemas.microsoft.com/office/drawing/2010/main">
        <mc:Choice Requires="a14">
          <p:sp>
            <p:nvSpPr>
              <p:cNvPr id="3" name="TextBox 2"/>
              <p:cNvSpPr txBox="1"/>
              <p:nvPr/>
            </p:nvSpPr>
            <p:spPr>
              <a:xfrm>
                <a:off x="609600" y="2057400"/>
                <a:ext cx="7924800" cy="2682529"/>
              </a:xfrm>
              <a:prstGeom prst="rect">
                <a:avLst/>
              </a:prstGeom>
              <a:noFill/>
            </p:spPr>
            <p:txBody>
              <a:bodyPr wrap="square" rtlCol="0">
                <a:spAutoFit/>
              </a:bodyPr>
              <a:lstStyle/>
              <a:p>
                <a:r>
                  <a:rPr lang="en-US" sz="2800" dirty="0" smtClean="0">
                    <a:latin typeface="Cambria Math" panose="02040503050406030204" pitchFamily="18" charset="0"/>
                    <a:ea typeface="Cambria Math" panose="02040503050406030204" pitchFamily="18" charset="0"/>
                  </a:rPr>
                  <a:t>The average distance from Earth to the moon is about </a:t>
                </a:r>
                <a14:m>
                  <m:oMath xmlns:m="http://schemas.openxmlformats.org/officeDocument/2006/math">
                    <m:r>
                      <a:rPr lang="en-US" sz="2800" b="0" i="1" smtClean="0">
                        <a:latin typeface="Cambria Math" panose="02040503050406030204" pitchFamily="18" charset="0"/>
                        <a:ea typeface="Cambria Math" panose="02040503050406030204" pitchFamily="18" charset="0"/>
                      </a:rPr>
                      <m:t>3.84×</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10</m:t>
                        </m:r>
                      </m:e>
                      <m:sup>
                        <m:r>
                          <a:rPr lang="en-US" sz="2800" b="0" i="1" smtClean="0">
                            <a:latin typeface="Cambria Math" panose="02040503050406030204" pitchFamily="18" charset="0"/>
                            <a:ea typeface="Cambria Math" panose="02040503050406030204" pitchFamily="18" charset="0"/>
                          </a:rPr>
                          <m:t>5</m:t>
                        </m:r>
                      </m:sup>
                    </m:sSup>
                  </m:oMath>
                </a14:m>
                <a:r>
                  <a:rPr lang="en-US" sz="2800" dirty="0" smtClean="0">
                    <a:latin typeface="Cambria Math" panose="02040503050406030204" pitchFamily="18" charset="0"/>
                    <a:ea typeface="Cambria Math" panose="02040503050406030204" pitchFamily="18" charset="0"/>
                  </a:rPr>
                  <a:t> km, and the distance from Earth to Mars is approximately </a:t>
                </a:r>
                <a14:m>
                  <m:oMath xmlns:m="http://schemas.openxmlformats.org/officeDocument/2006/math">
                    <m:r>
                      <a:rPr lang="en-US" sz="2800" b="0" i="1" smtClean="0">
                        <a:latin typeface="Cambria Math" panose="02040503050406030204" pitchFamily="18" charset="0"/>
                        <a:ea typeface="Cambria Math" panose="02040503050406030204" pitchFamily="18" charset="0"/>
                      </a:rPr>
                      <m:t>9.24×</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10</m:t>
                        </m:r>
                      </m:e>
                      <m:sup>
                        <m:r>
                          <a:rPr lang="en-US" sz="2800" b="0" i="1" smtClean="0">
                            <a:latin typeface="Cambria Math" panose="02040503050406030204" pitchFamily="18" charset="0"/>
                            <a:ea typeface="Cambria Math" panose="02040503050406030204" pitchFamily="18" charset="0"/>
                          </a:rPr>
                          <m:t>7</m:t>
                        </m:r>
                      </m:sup>
                    </m:sSup>
                  </m:oMath>
                </a14:m>
                <a:r>
                  <a:rPr lang="en-US" sz="2800" dirty="0" smtClean="0">
                    <a:latin typeface="Cambria Math" panose="02040503050406030204" pitchFamily="18" charset="0"/>
                    <a:ea typeface="Cambria Math" panose="02040503050406030204" pitchFamily="18" charset="0"/>
                  </a:rPr>
                  <a:t> km in year 2014. On this simplistic level, how much further is traveling from Earth to Mars than from Earth to the moon?</a:t>
                </a:r>
                <a:endParaRPr lang="en-US" sz="2800" dirty="0">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609600" y="2057400"/>
                <a:ext cx="7924800" cy="2682529"/>
              </a:xfrm>
              <a:prstGeom prst="rect">
                <a:avLst/>
              </a:prstGeom>
              <a:blipFill rotWithShape="0">
                <a:blip r:embed="rId2"/>
                <a:stretch>
                  <a:fillRect l="-1538" t="-2500" r="-462" b="-5227"/>
                </a:stretch>
              </a:blipFill>
            </p:spPr>
            <p:txBody>
              <a:bodyPr/>
              <a:lstStyle/>
              <a:p>
                <a:r>
                  <a:rPr lang="en-US">
                    <a:noFill/>
                  </a:rPr>
                  <a:t> </a:t>
                </a:r>
              </a:p>
            </p:txBody>
          </p:sp>
        </mc:Fallback>
      </mc:AlternateContent>
    </p:spTree>
    <p:extLst>
      <p:ext uri="{BB962C8B-B14F-4D97-AF65-F5344CB8AC3E}">
        <p14:creationId xmlns:p14="http://schemas.microsoft.com/office/powerpoint/2010/main" val="295506951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Will these products be positive or negative? How do you know?</a:t>
            </a:r>
          </a:p>
        </p:txBody>
      </p:sp>
      <mc:AlternateContent xmlns:mc="http://schemas.openxmlformats.org/markup-compatibility/2006" xmlns:a14="http://schemas.microsoft.com/office/drawing/2010/main">
        <mc:Choice Requires="a14">
          <p:sp>
            <p:nvSpPr>
              <p:cNvPr id="3" name="TextBox 2"/>
              <p:cNvSpPr txBox="1"/>
              <p:nvPr/>
            </p:nvSpPr>
            <p:spPr>
              <a:xfrm>
                <a:off x="1007618" y="1676400"/>
                <a:ext cx="7128763" cy="48320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−1 </m:t>
                      </m:r>
                      <m:r>
                        <a:rPr lang="en-US" sz="3200" b="0" i="1" smtClean="0">
                          <a:latin typeface="Cambria Math" panose="02040503050406030204" pitchFamily="18" charset="0"/>
                          <a:ea typeface="Cambria Math" panose="02040503050406030204" pitchFamily="18" charset="0"/>
                        </a:rPr>
                        <m:t>×−1 × … ×−1=</m:t>
                      </m:r>
                      <m:sSup>
                        <m:sSupPr>
                          <m:ctrlPr>
                            <a:rPr lang="en-US" sz="3200" b="0" i="1" smtClean="0">
                              <a:latin typeface="Cambria Math" panose="02040503050406030204" pitchFamily="18" charset="0"/>
                              <a:ea typeface="Cambria Math" panose="02040503050406030204" pitchFamily="18" charset="0"/>
                            </a:rPr>
                          </m:ctrlPr>
                        </m:sSupPr>
                        <m:e>
                          <m:r>
                            <a:rPr lang="en-US" sz="3200" b="0" i="1" smtClean="0">
                              <a:latin typeface="Cambria Math" panose="02040503050406030204" pitchFamily="18" charset="0"/>
                              <a:ea typeface="Cambria Math" panose="02040503050406030204" pitchFamily="18" charset="0"/>
                            </a:rPr>
                            <m:t>−1</m:t>
                          </m:r>
                        </m:e>
                        <m:sup>
                          <m:r>
                            <a:rPr lang="en-US" sz="3200" b="0" i="1" smtClean="0">
                              <a:latin typeface="Cambria Math" panose="02040503050406030204" pitchFamily="18" charset="0"/>
                              <a:ea typeface="Cambria Math" panose="02040503050406030204" pitchFamily="18" charset="0"/>
                            </a:rPr>
                            <m:t>8</m:t>
                          </m:r>
                        </m:sup>
                      </m:sSup>
                    </m:oMath>
                  </m:oMathPara>
                </a14:m>
                <a:endParaRPr lang="en-US" sz="3200" dirty="0" smtClean="0"/>
              </a:p>
              <a:p>
                <a:pPr algn="ctr"/>
                <a:r>
                  <a:rPr lang="en-US" sz="3200" dirty="0" smtClean="0">
                    <a:latin typeface="Cambria Math" panose="02040503050406030204" pitchFamily="18" charset="0"/>
                    <a:ea typeface="Cambria Math" panose="02040503050406030204" pitchFamily="18" charset="0"/>
                  </a:rPr>
                  <a:t>8 times</a:t>
                </a:r>
              </a:p>
              <a:p>
                <a:pPr algn="ctr"/>
                <a:r>
                  <a:rPr lang="en-US" sz="2800" dirty="0" smtClean="0">
                    <a:solidFill>
                      <a:srgbClr val="C00000"/>
                    </a:solidFill>
                    <a:latin typeface="Cambria Math" panose="02040503050406030204" pitchFamily="18" charset="0"/>
                    <a:ea typeface="Cambria Math" panose="02040503050406030204" pitchFamily="18" charset="0"/>
                  </a:rPr>
                  <a:t>Positive </a:t>
                </a:r>
              </a:p>
              <a:p>
                <a:pPr algn="ctr"/>
                <a:r>
                  <a:rPr lang="en-US" sz="2800" dirty="0" smtClean="0">
                    <a:solidFill>
                      <a:srgbClr val="C00000"/>
                    </a:solidFill>
                    <a:latin typeface="Cambria Math" panose="02040503050406030204" pitchFamily="18" charset="0"/>
                    <a:ea typeface="Cambria Math" panose="02040503050406030204" pitchFamily="18" charset="0"/>
                  </a:rPr>
                  <a:t>(There is an even number of negative factors)</a:t>
                </a:r>
              </a:p>
              <a:p>
                <a:endParaRPr lang="en-US" sz="3200" dirty="0"/>
              </a:p>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−1 </m:t>
                      </m:r>
                      <m:r>
                        <a:rPr lang="en-US" sz="3200" b="0" i="1" smtClean="0">
                          <a:latin typeface="Cambria Math" panose="02040503050406030204" pitchFamily="18" charset="0"/>
                          <a:ea typeface="Cambria Math" panose="02040503050406030204" pitchFamily="18" charset="0"/>
                        </a:rPr>
                        <m:t>×−1 ×… ×−1= </m:t>
                      </m:r>
                      <m:sSup>
                        <m:sSupPr>
                          <m:ctrlPr>
                            <a:rPr lang="en-US" sz="3200" b="0" i="1" smtClean="0">
                              <a:latin typeface="Cambria Math" panose="02040503050406030204" pitchFamily="18" charset="0"/>
                              <a:ea typeface="Cambria Math" panose="02040503050406030204" pitchFamily="18" charset="0"/>
                            </a:rPr>
                          </m:ctrlPr>
                        </m:sSupPr>
                        <m:e>
                          <m:r>
                            <a:rPr lang="en-US" sz="3200" b="0" i="1" smtClean="0">
                              <a:latin typeface="Cambria Math" panose="02040503050406030204" pitchFamily="18" charset="0"/>
                              <a:ea typeface="Cambria Math" panose="02040503050406030204" pitchFamily="18" charset="0"/>
                            </a:rPr>
                            <m:t>−1</m:t>
                          </m:r>
                        </m:e>
                        <m:sup>
                          <m:r>
                            <a:rPr lang="en-US" sz="3200" b="0" i="1" smtClean="0">
                              <a:latin typeface="Cambria Math" panose="02040503050406030204" pitchFamily="18" charset="0"/>
                              <a:ea typeface="Cambria Math" panose="02040503050406030204" pitchFamily="18" charset="0"/>
                            </a:rPr>
                            <m:t>9</m:t>
                          </m:r>
                        </m:sup>
                      </m:sSup>
                    </m:oMath>
                  </m:oMathPara>
                </a14:m>
                <a:endParaRPr lang="en-US" sz="3200" dirty="0" smtClean="0"/>
              </a:p>
              <a:p>
                <a:pPr algn="ctr"/>
                <a:r>
                  <a:rPr lang="en-US" sz="3200" dirty="0" smtClean="0">
                    <a:latin typeface="Cambria Math" panose="02040503050406030204" pitchFamily="18" charset="0"/>
                    <a:ea typeface="Cambria Math" panose="02040503050406030204" pitchFamily="18" charset="0"/>
                  </a:rPr>
                  <a:t>9 times</a:t>
                </a:r>
              </a:p>
              <a:p>
                <a:pPr algn="ctr"/>
                <a:r>
                  <a:rPr lang="en-US" sz="3200" dirty="0" smtClean="0">
                    <a:solidFill>
                      <a:srgbClr val="C00000"/>
                    </a:solidFill>
                    <a:latin typeface="Cambria Math" panose="02040503050406030204" pitchFamily="18" charset="0"/>
                    <a:ea typeface="Cambria Math" panose="02040503050406030204" pitchFamily="18" charset="0"/>
                  </a:rPr>
                  <a:t>Negative </a:t>
                </a:r>
              </a:p>
              <a:p>
                <a:pPr algn="ctr"/>
                <a:r>
                  <a:rPr lang="en-US" sz="2800" dirty="0" smtClean="0">
                    <a:solidFill>
                      <a:srgbClr val="C00000"/>
                    </a:solidFill>
                    <a:latin typeface="Cambria Math" panose="02040503050406030204" pitchFamily="18" charset="0"/>
                    <a:ea typeface="Cambria Math" panose="02040503050406030204" pitchFamily="18" charset="0"/>
                  </a:rPr>
                  <a:t>(There is an odd </a:t>
                </a:r>
                <a:r>
                  <a:rPr lang="en-US" sz="2800" dirty="0">
                    <a:solidFill>
                      <a:srgbClr val="C00000"/>
                    </a:solidFill>
                    <a:latin typeface="Cambria Math" panose="02040503050406030204" pitchFamily="18" charset="0"/>
                    <a:ea typeface="Cambria Math" panose="02040503050406030204" pitchFamily="18" charset="0"/>
                  </a:rPr>
                  <a:t>number of </a:t>
                </a:r>
                <a:r>
                  <a:rPr lang="en-US" sz="2800" dirty="0" smtClean="0">
                    <a:solidFill>
                      <a:srgbClr val="C00000"/>
                    </a:solidFill>
                    <a:latin typeface="Cambria Math" panose="02040503050406030204" pitchFamily="18" charset="0"/>
                    <a:ea typeface="Cambria Math" panose="02040503050406030204" pitchFamily="18" charset="0"/>
                  </a:rPr>
                  <a:t>negative factors)</a:t>
                </a:r>
                <a:endParaRPr lang="en-US" sz="2800" dirty="0">
                  <a:solidFill>
                    <a:srgbClr val="C00000"/>
                  </a:solidFill>
                  <a:latin typeface="Cambria Math" panose="02040503050406030204" pitchFamily="18" charset="0"/>
                  <a:ea typeface="Cambria Math" panose="02040503050406030204" pitchFamily="18" charset="0"/>
                </a:endParaRPr>
              </a:p>
              <a:p>
                <a:pPr algn="ctr"/>
                <a:endParaRPr lang="en-US" sz="3200" dirty="0">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007618" y="1676400"/>
                <a:ext cx="7128763" cy="4832092"/>
              </a:xfrm>
              <a:prstGeom prst="rect">
                <a:avLst/>
              </a:prstGeom>
              <a:blipFill rotWithShape="0">
                <a:blip r:embed="rId2"/>
                <a:stretch>
                  <a:fillRect l="-1368" r="-1282"/>
                </a:stretch>
              </a:blipFill>
            </p:spPr>
            <p:txBody>
              <a:bodyPr/>
              <a:lstStyle/>
              <a:p>
                <a:r>
                  <a:rPr lang="en-US">
                    <a:noFill/>
                  </a:rPr>
                  <a:t> </a:t>
                </a:r>
              </a:p>
            </p:txBody>
          </p:sp>
        </mc:Fallback>
      </mc:AlternateContent>
    </p:spTree>
    <p:extLst>
      <p:ext uri="{BB962C8B-B14F-4D97-AF65-F5344CB8AC3E}">
        <p14:creationId xmlns:p14="http://schemas.microsoft.com/office/powerpoint/2010/main" val="28464896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229600" cy="1063752"/>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3000" dirty="0">
                <a:solidFill>
                  <a:schemeClr val="accent3">
                    <a:lumMod val="60000"/>
                    <a:lumOff val="40000"/>
                  </a:schemeClr>
                </a:solidFill>
              </a:rPr>
              <a:t>Is it necessary to do all of the calculations to determine the sign of the product? Why or why not? </a:t>
            </a:r>
          </a:p>
        </p:txBody>
      </p:sp>
      <mc:AlternateContent xmlns:mc="http://schemas.openxmlformats.org/markup-compatibility/2006" xmlns:a14="http://schemas.microsoft.com/office/drawing/2010/main">
        <mc:Choice Requires="a14">
          <p:sp>
            <p:nvSpPr>
              <p:cNvPr id="6" name="TextBox 5"/>
              <p:cNvSpPr txBox="1"/>
              <p:nvPr/>
            </p:nvSpPr>
            <p:spPr>
              <a:xfrm>
                <a:off x="1007618" y="1600200"/>
                <a:ext cx="7128763" cy="5022401"/>
              </a:xfrm>
              <a:prstGeom prst="rect">
                <a:avLst/>
              </a:prstGeom>
              <a:noFill/>
            </p:spPr>
            <p:txBody>
              <a:bodyPr wrap="square" rtlCol="0">
                <a:spAutoFit/>
              </a:bodyPr>
              <a:lstStyle/>
              <a:p>
                <a:r>
                  <a:rPr lang="en-US" sz="3200" dirty="0" smtClean="0">
                    <a:solidFill>
                      <a:srgbClr val="C00000"/>
                    </a:solidFill>
                    <a:latin typeface="Cambria Math" panose="02040503050406030204" pitchFamily="18" charset="0"/>
                  </a:rPr>
                  <a:t>No, the sign can be determined by the number of negative factors. </a:t>
                </a:r>
                <a:endParaRPr lang="en-US" sz="3200" b="0" dirty="0" smtClean="0">
                  <a:solidFill>
                    <a:srgbClr val="C000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−5 </m:t>
                      </m:r>
                      <m:r>
                        <a:rPr lang="en-US" sz="3200" b="0" i="1" smtClean="0">
                          <a:latin typeface="Cambria Math" panose="02040503050406030204" pitchFamily="18" charset="0"/>
                          <a:ea typeface="Cambria Math" panose="02040503050406030204" pitchFamily="18" charset="0"/>
                        </a:rPr>
                        <m:t>×−5 × … ×−5=</m:t>
                      </m:r>
                      <m:sSup>
                        <m:sSupPr>
                          <m:ctrlPr>
                            <a:rPr lang="en-US" sz="3200" b="0" i="1" smtClean="0">
                              <a:latin typeface="Cambria Math" panose="02040503050406030204" pitchFamily="18" charset="0"/>
                              <a:ea typeface="Cambria Math" panose="02040503050406030204" pitchFamily="18" charset="0"/>
                            </a:rPr>
                          </m:ctrlPr>
                        </m:sSupPr>
                        <m:e>
                          <m:r>
                            <a:rPr lang="en-US" sz="3200" b="0" i="1" smtClean="0">
                              <a:latin typeface="Cambria Math" panose="02040503050406030204" pitchFamily="18" charset="0"/>
                              <a:ea typeface="Cambria Math" panose="02040503050406030204" pitchFamily="18" charset="0"/>
                            </a:rPr>
                            <m:t>−5</m:t>
                          </m:r>
                        </m:e>
                        <m:sup>
                          <m:r>
                            <a:rPr lang="en-US" sz="3200" b="0" i="1" smtClean="0">
                              <a:latin typeface="Cambria Math" panose="02040503050406030204" pitchFamily="18" charset="0"/>
                              <a:ea typeface="Cambria Math" panose="02040503050406030204" pitchFamily="18" charset="0"/>
                            </a:rPr>
                            <m:t>95</m:t>
                          </m:r>
                        </m:sup>
                      </m:sSup>
                    </m:oMath>
                  </m:oMathPara>
                </a14:m>
                <a:endParaRPr lang="en-US" sz="3200" dirty="0" smtClean="0"/>
              </a:p>
              <a:p>
                <a:pPr algn="ctr"/>
                <a:r>
                  <a:rPr lang="en-US" sz="3200" dirty="0" smtClean="0">
                    <a:latin typeface="Cambria Math" panose="02040503050406030204" pitchFamily="18" charset="0"/>
                    <a:ea typeface="Cambria Math" panose="02040503050406030204" pitchFamily="18" charset="0"/>
                  </a:rPr>
                  <a:t>95 times</a:t>
                </a:r>
              </a:p>
              <a:p>
                <a:pPr algn="ctr"/>
                <a:r>
                  <a:rPr lang="en-US" sz="3200" dirty="0" smtClean="0">
                    <a:solidFill>
                      <a:srgbClr val="C00000"/>
                    </a:solidFill>
                    <a:latin typeface="Cambria Math" panose="02040503050406030204" pitchFamily="18" charset="0"/>
                    <a:ea typeface="Cambria Math" panose="02040503050406030204" pitchFamily="18" charset="0"/>
                  </a:rPr>
                  <a:t>Negative (odd </a:t>
                </a:r>
                <a:r>
                  <a:rPr lang="en-US" sz="3200" dirty="0">
                    <a:solidFill>
                      <a:srgbClr val="C00000"/>
                    </a:solidFill>
                    <a:latin typeface="Cambria Math" panose="02040503050406030204" pitchFamily="18" charset="0"/>
                    <a:ea typeface="Cambria Math" panose="02040503050406030204" pitchFamily="18" charset="0"/>
                  </a:rPr>
                  <a:t>number of negatives</a:t>
                </a:r>
                <a:r>
                  <a:rPr lang="en-US" sz="3200" dirty="0" smtClean="0">
                    <a:solidFill>
                      <a:srgbClr val="C00000"/>
                    </a:solidFill>
                    <a:latin typeface="Cambria Math" panose="02040503050406030204" pitchFamily="18" charset="0"/>
                    <a:ea typeface="Cambria Math" panose="02040503050406030204" pitchFamily="18" charset="0"/>
                  </a:rPr>
                  <a:t>)</a:t>
                </a:r>
                <a:endParaRPr lang="en-US" sz="3200" dirty="0" smtClean="0"/>
              </a:p>
              <a:p>
                <a:endParaRPr lang="en-US" sz="3200" dirty="0"/>
              </a:p>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−1.8 </m:t>
                      </m:r>
                      <m:r>
                        <a:rPr lang="en-US" sz="3200" b="0" i="1" smtClean="0">
                          <a:latin typeface="Cambria Math" panose="02040503050406030204" pitchFamily="18" charset="0"/>
                          <a:ea typeface="Cambria Math" panose="02040503050406030204" pitchFamily="18" charset="0"/>
                        </a:rPr>
                        <m:t>×−1.8 ×… ×−1.8= </m:t>
                      </m:r>
                      <m:sSup>
                        <m:sSupPr>
                          <m:ctrlPr>
                            <a:rPr lang="en-US" sz="3200" b="0" i="1" smtClean="0">
                              <a:latin typeface="Cambria Math" panose="02040503050406030204" pitchFamily="18" charset="0"/>
                              <a:ea typeface="Cambria Math" panose="02040503050406030204" pitchFamily="18" charset="0"/>
                            </a:rPr>
                          </m:ctrlPr>
                        </m:sSupPr>
                        <m:e>
                          <m:r>
                            <a:rPr lang="en-US" sz="3200" b="0" i="1" smtClean="0">
                              <a:latin typeface="Cambria Math" panose="02040503050406030204" pitchFamily="18" charset="0"/>
                              <a:ea typeface="Cambria Math" panose="02040503050406030204" pitchFamily="18" charset="0"/>
                            </a:rPr>
                            <m:t>−1.8</m:t>
                          </m:r>
                        </m:e>
                        <m:sup>
                          <m:r>
                            <a:rPr lang="en-US" sz="3200" b="0" i="1" smtClean="0">
                              <a:latin typeface="Cambria Math" panose="02040503050406030204" pitchFamily="18" charset="0"/>
                              <a:ea typeface="Cambria Math" panose="02040503050406030204" pitchFamily="18" charset="0"/>
                            </a:rPr>
                            <m:t>122</m:t>
                          </m:r>
                        </m:sup>
                      </m:sSup>
                    </m:oMath>
                  </m:oMathPara>
                </a14:m>
                <a:endParaRPr lang="en-US" sz="3200" dirty="0" smtClean="0"/>
              </a:p>
              <a:p>
                <a:pPr algn="ctr"/>
                <a:r>
                  <a:rPr lang="en-US" sz="3200" dirty="0" smtClean="0">
                    <a:latin typeface="Cambria Math" panose="02040503050406030204" pitchFamily="18" charset="0"/>
                    <a:ea typeface="Cambria Math" panose="02040503050406030204" pitchFamily="18" charset="0"/>
                  </a:rPr>
                  <a:t>122 times</a:t>
                </a:r>
              </a:p>
              <a:p>
                <a:pPr algn="ctr"/>
                <a:r>
                  <a:rPr lang="en-US" sz="3200" dirty="0">
                    <a:solidFill>
                      <a:srgbClr val="C00000"/>
                    </a:solidFill>
                    <a:latin typeface="Cambria Math" panose="02040503050406030204" pitchFamily="18" charset="0"/>
                    <a:ea typeface="Cambria Math" panose="02040503050406030204" pitchFamily="18" charset="0"/>
                  </a:rPr>
                  <a:t>Positive (even number of negatives)</a:t>
                </a:r>
              </a:p>
              <a:p>
                <a:pPr algn="ctr"/>
                <a:endParaRPr lang="en-US" sz="3200" dirty="0">
                  <a:latin typeface="Cambria Math" panose="02040503050406030204" pitchFamily="18" charset="0"/>
                  <a:ea typeface="Cambria Math" panose="02040503050406030204" pitchFamily="18"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1007618" y="1600200"/>
                <a:ext cx="7128763" cy="5022401"/>
              </a:xfrm>
              <a:prstGeom prst="rect">
                <a:avLst/>
              </a:prstGeom>
              <a:blipFill rotWithShape="0">
                <a:blip r:embed="rId2"/>
                <a:stretch>
                  <a:fillRect l="-2137" t="-1580"/>
                </a:stretch>
              </a:blipFill>
            </p:spPr>
            <p:txBody>
              <a:bodyPr/>
              <a:lstStyle/>
              <a:p>
                <a:r>
                  <a:rPr lang="en-US">
                    <a:noFill/>
                  </a:rPr>
                  <a:t> </a:t>
                </a:r>
              </a:p>
            </p:txBody>
          </p:sp>
        </mc:Fallback>
      </mc:AlternateContent>
    </p:spTree>
    <p:extLst>
      <p:ext uri="{BB962C8B-B14F-4D97-AF65-F5344CB8AC3E}">
        <p14:creationId xmlns:p14="http://schemas.microsoft.com/office/powerpoint/2010/main" val="413626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additive="base">
                                        <p:cTn id="2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 calcmode="lin" valueType="num">
                                      <p:cBhvr additive="base">
                                        <p:cTn id="3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3752"/>
          </a:xfrm>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3600" dirty="0">
                <a:solidFill>
                  <a:schemeClr val="accent3">
                    <a:lumMod val="60000"/>
                    <a:lumOff val="40000"/>
                  </a:schemeClr>
                </a:solidFill>
              </a:rPr>
              <a:t>Fill in the blacks about whether the number is positive or negative. </a:t>
            </a:r>
          </a:p>
        </p:txBody>
      </p:sp>
      <mc:AlternateContent xmlns:mc="http://schemas.openxmlformats.org/markup-compatibility/2006" xmlns:a14="http://schemas.microsoft.com/office/drawing/2010/main">
        <mc:Choice Requires="a14">
          <p:sp>
            <p:nvSpPr>
              <p:cNvPr id="4" name="TextBox 3"/>
              <p:cNvSpPr txBox="1"/>
              <p:nvPr/>
            </p:nvSpPr>
            <p:spPr>
              <a:xfrm>
                <a:off x="1638300" y="2667000"/>
                <a:ext cx="5867400" cy="1938992"/>
              </a:xfrm>
              <a:prstGeom prst="rect">
                <a:avLst/>
              </a:prstGeom>
              <a:noFill/>
            </p:spPr>
            <p:txBody>
              <a:bodyPr wrap="square" rtlCol="0">
                <a:spAutoFit/>
              </a:bodyPr>
              <a:lstStyle/>
              <a:p>
                <a:pPr marL="457200" indent="-457200">
                  <a:buFont typeface="+mj-lt"/>
                  <a:buAutoNum type="alphaLcPeriod"/>
                </a:pPr>
                <a:r>
                  <a:rPr lang="en-US" sz="2400" dirty="0" smtClean="0">
                    <a:latin typeface="Cambria Math" panose="02040503050406030204" pitchFamily="18" charset="0"/>
                    <a:ea typeface="Cambria Math" panose="02040503050406030204" pitchFamily="18" charset="0"/>
                  </a:rPr>
                  <a:t>If n is a positive even number, then </a:t>
                </a:r>
                <a14:m>
                  <m:oMath xmlns:m="http://schemas.openxmlformats.org/officeDocument/2006/math">
                    <m:sSup>
                      <m:sSupPr>
                        <m:ctrlPr>
                          <a:rPr lang="en-US" sz="240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−55</m:t>
                        </m:r>
                      </m:e>
                      <m:sup>
                        <m:r>
                          <a:rPr lang="en-US" sz="2400" b="0" i="1" smtClean="0">
                            <a:latin typeface="Cambria Math" panose="02040503050406030204" pitchFamily="18" charset="0"/>
                            <a:ea typeface="Cambria Math" panose="02040503050406030204" pitchFamily="18" charset="0"/>
                          </a:rPr>
                          <m:t>𝑛</m:t>
                        </m:r>
                      </m:sup>
                    </m:sSup>
                  </m:oMath>
                </a14:m>
                <a:r>
                  <a:rPr lang="en-US" sz="2400" dirty="0" smtClean="0">
                    <a:latin typeface="Cambria Math" panose="02040503050406030204" pitchFamily="18" charset="0"/>
                    <a:ea typeface="Cambria Math" panose="02040503050406030204" pitchFamily="18" charset="0"/>
                  </a:rPr>
                  <a:t> is ___________________________________.</a:t>
                </a:r>
              </a:p>
              <a:p>
                <a:pPr marL="457200" indent="-457200">
                  <a:buFont typeface="+mj-lt"/>
                  <a:buAutoNum type="alphaLcPeriod"/>
                </a:pPr>
                <a:endParaRPr lang="en-US" sz="2400" dirty="0">
                  <a:latin typeface="Cambria Math" panose="02040503050406030204" pitchFamily="18" charset="0"/>
                  <a:ea typeface="Cambria Math" panose="02040503050406030204" pitchFamily="18" charset="0"/>
                </a:endParaRPr>
              </a:p>
              <a:p>
                <a:pPr marL="457200" indent="-457200">
                  <a:buFont typeface="+mj-lt"/>
                  <a:buAutoNum type="alphaLcPeriod"/>
                </a:pPr>
                <a:r>
                  <a:rPr lang="en-US" sz="2400" dirty="0" smtClean="0">
                    <a:latin typeface="Cambria Math" panose="02040503050406030204" pitchFamily="18" charset="0"/>
                    <a:ea typeface="Cambria Math" panose="02040503050406030204" pitchFamily="18" charset="0"/>
                  </a:rPr>
                  <a:t>If n is a positive odd number, then </a:t>
                </a:r>
                <a14:m>
                  <m:oMath xmlns:m="http://schemas.openxmlformats.org/officeDocument/2006/math">
                    <m:sSup>
                      <m:sSupPr>
                        <m:ctrlPr>
                          <a:rPr lang="en-US" sz="240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−72.4</m:t>
                        </m:r>
                      </m:e>
                      <m:sup>
                        <m:r>
                          <a:rPr lang="en-US" sz="2400" b="0" i="1" smtClean="0">
                            <a:latin typeface="Cambria Math" panose="02040503050406030204" pitchFamily="18" charset="0"/>
                            <a:ea typeface="Cambria Math" panose="02040503050406030204" pitchFamily="18" charset="0"/>
                          </a:rPr>
                          <m:t>𝑛</m:t>
                        </m:r>
                      </m:sup>
                    </m:sSup>
                  </m:oMath>
                </a14:m>
                <a:r>
                  <a:rPr lang="en-US" sz="2400" dirty="0" smtClean="0">
                    <a:latin typeface="Cambria Math" panose="02040503050406030204" pitchFamily="18" charset="0"/>
                    <a:ea typeface="Cambria Math" panose="02040503050406030204" pitchFamily="18" charset="0"/>
                  </a:rPr>
                  <a:t> is __________________________________.</a:t>
                </a:r>
                <a:endParaRPr lang="en-US" sz="2400" dirty="0">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1638300" y="2667000"/>
                <a:ext cx="5867400" cy="1938992"/>
              </a:xfrm>
              <a:prstGeom prst="rect">
                <a:avLst/>
              </a:prstGeom>
              <a:blipFill rotWithShape="0">
                <a:blip r:embed="rId2"/>
                <a:stretch>
                  <a:fillRect l="-1559" t="-2516" r="-1455" b="-5975"/>
                </a:stretch>
              </a:blipFill>
            </p:spPr>
            <p:txBody>
              <a:bodyPr/>
              <a:lstStyle/>
              <a:p>
                <a:r>
                  <a:rPr lang="en-US">
                    <a:noFill/>
                  </a:rPr>
                  <a:t> </a:t>
                </a:r>
              </a:p>
            </p:txBody>
          </p:sp>
        </mc:Fallback>
      </mc:AlternateContent>
      <p:sp>
        <p:nvSpPr>
          <p:cNvPr id="3" name="TextBox 2"/>
          <p:cNvSpPr txBox="1"/>
          <p:nvPr/>
        </p:nvSpPr>
        <p:spPr>
          <a:xfrm>
            <a:off x="3581400" y="3048000"/>
            <a:ext cx="3200400" cy="400110"/>
          </a:xfrm>
          <a:prstGeom prst="rect">
            <a:avLst/>
          </a:prstGeom>
          <a:noFill/>
        </p:spPr>
        <p:txBody>
          <a:bodyPr wrap="square" rtlCol="0">
            <a:spAutoFit/>
          </a:bodyPr>
          <a:lstStyle/>
          <a:p>
            <a:pPr algn="ctr"/>
            <a:r>
              <a:rPr lang="en-US" sz="2000" dirty="0" smtClean="0">
                <a:solidFill>
                  <a:srgbClr val="C00000"/>
                </a:solidFill>
                <a:latin typeface="Cambria Math" panose="02040503050406030204" pitchFamily="18" charset="0"/>
                <a:ea typeface="Cambria Math" panose="02040503050406030204" pitchFamily="18" charset="0"/>
              </a:rPr>
              <a:t>POSITIVE</a:t>
            </a:r>
            <a:endParaRPr lang="en-US" sz="2000" dirty="0">
              <a:solidFill>
                <a:srgbClr val="C00000"/>
              </a:solidFill>
              <a:latin typeface="Cambria Math" panose="02040503050406030204" pitchFamily="18" charset="0"/>
              <a:ea typeface="Cambria Math" panose="02040503050406030204" pitchFamily="18" charset="0"/>
            </a:endParaRPr>
          </a:p>
        </p:txBody>
      </p:sp>
      <p:sp>
        <p:nvSpPr>
          <p:cNvPr id="5" name="TextBox 4"/>
          <p:cNvSpPr txBox="1"/>
          <p:nvPr/>
        </p:nvSpPr>
        <p:spPr>
          <a:xfrm>
            <a:off x="3581400" y="4114800"/>
            <a:ext cx="3200400" cy="400110"/>
          </a:xfrm>
          <a:prstGeom prst="rect">
            <a:avLst/>
          </a:prstGeom>
          <a:noFill/>
        </p:spPr>
        <p:txBody>
          <a:bodyPr wrap="square" rtlCol="0">
            <a:spAutoFit/>
          </a:bodyPr>
          <a:lstStyle/>
          <a:p>
            <a:pPr algn="ctr"/>
            <a:r>
              <a:rPr lang="en-US" sz="2000" dirty="0" smtClean="0">
                <a:solidFill>
                  <a:srgbClr val="C00000"/>
                </a:solidFill>
                <a:latin typeface="Cambria Math" panose="02040503050406030204" pitchFamily="18" charset="0"/>
                <a:ea typeface="Cambria Math" panose="02040503050406030204" pitchFamily="18" charset="0"/>
              </a:rPr>
              <a:t>NEGATIVE</a:t>
            </a:r>
            <a:endParaRPr lang="en-US" sz="2000" dirty="0">
              <a:solidFill>
                <a:srgbClr val="C0000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7042078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Product and Quotient of Powers</a:t>
            </a:r>
          </a:p>
        </p:txBody>
      </p:sp>
      <mc:AlternateContent xmlns:mc="http://schemas.openxmlformats.org/markup-compatibility/2006" xmlns:a14="http://schemas.microsoft.com/office/drawing/2010/main">
        <mc:Choice Requires="a14">
          <p:sp>
            <p:nvSpPr>
              <p:cNvPr id="3" name="TextBox 2"/>
              <p:cNvSpPr txBox="1"/>
              <p:nvPr/>
            </p:nvSpPr>
            <p:spPr>
              <a:xfrm>
                <a:off x="1121790" y="1678792"/>
                <a:ext cx="7543800" cy="2433615"/>
              </a:xfrm>
              <a:prstGeom prst="rect">
                <a:avLst/>
              </a:prstGeom>
              <a:noFill/>
            </p:spPr>
            <p:txBody>
              <a:bodyPr wrap="square" rtlCol="0">
                <a:spAutoFit/>
              </a:bodyPr>
              <a:lstStyle/>
              <a:p>
                <a:pPr marL="514350" indent="-514350">
                  <a:buFont typeface="+mj-lt"/>
                  <a:buAutoNum type="alphaLcPeriod"/>
                </a:pPr>
                <a:r>
                  <a:rPr lang="en-US" sz="2800" dirty="0" smtClean="0">
                    <a:latin typeface="Cambria Math" panose="02040503050406030204" pitchFamily="18" charset="0"/>
                    <a:ea typeface="Cambria Math" panose="02040503050406030204" pitchFamily="18" charset="0"/>
                  </a:rPr>
                  <a:t>Let x be a positive integer. If </a:t>
                </a:r>
                <a14:m>
                  <m:oMath xmlns:m="http://schemas.openxmlformats.org/officeDocument/2006/math">
                    <m:sSup>
                      <m:sSupPr>
                        <m:ctrlPr>
                          <a:rPr lang="en-US" sz="280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−3</m:t>
                        </m:r>
                      </m:e>
                      <m:sup>
                        <m:r>
                          <a:rPr lang="en-US" sz="2800" b="0" i="1" smtClean="0">
                            <a:latin typeface="Cambria Math" panose="02040503050406030204" pitchFamily="18" charset="0"/>
                            <a:ea typeface="Cambria Math" panose="02040503050406030204" pitchFamily="18" charset="0"/>
                          </a:rPr>
                          <m:t>9</m:t>
                        </m:r>
                      </m:sup>
                    </m:sSup>
                    <m:r>
                      <a:rPr lang="en-US" sz="2800" i="1" smtClean="0">
                        <a:latin typeface="Cambria Math" panose="02040503050406030204" pitchFamily="18" charset="0"/>
                        <a:ea typeface="Cambria Math" panose="02040503050406030204" pitchFamily="18" charset="0"/>
                      </a:rPr>
                      <m:t>×</m:t>
                    </m:r>
                    <m:sSup>
                      <m:sSupPr>
                        <m:ctrlPr>
                          <a:rPr lang="en-US" sz="280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−3</m:t>
                        </m:r>
                      </m:e>
                      <m:sup>
                        <m:r>
                          <a:rPr lang="en-US" sz="2800" b="0" i="1" smtClean="0">
                            <a:latin typeface="Cambria Math" panose="02040503050406030204" pitchFamily="18" charset="0"/>
                            <a:ea typeface="Cambria Math" panose="02040503050406030204" pitchFamily="18" charset="0"/>
                          </a:rPr>
                          <m:t>𝑥</m:t>
                        </m:r>
                      </m:sup>
                    </m:sSup>
                    <m:r>
                      <a:rPr lang="en-US" sz="2800" b="0" i="1" smtClean="0">
                        <a:latin typeface="Cambria Math" panose="02040503050406030204" pitchFamily="18" charset="0"/>
                        <a:ea typeface="Cambria Math" panose="02040503050406030204" pitchFamily="18" charset="0"/>
                      </a:rPr>
                      <m:t>= </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−3</m:t>
                        </m:r>
                      </m:e>
                      <m:sup>
                        <m:r>
                          <a:rPr lang="en-US" sz="2800" b="0" i="1" smtClean="0">
                            <a:latin typeface="Cambria Math" panose="02040503050406030204" pitchFamily="18" charset="0"/>
                            <a:ea typeface="Cambria Math" panose="02040503050406030204" pitchFamily="18" charset="0"/>
                          </a:rPr>
                          <m:t>14</m:t>
                        </m:r>
                      </m:sup>
                    </m:sSup>
                  </m:oMath>
                </a14:m>
                <a:r>
                  <a:rPr lang="en-US" sz="2800" dirty="0" smtClean="0">
                    <a:latin typeface="Cambria Math" panose="02040503050406030204" pitchFamily="18" charset="0"/>
                    <a:ea typeface="Cambria Math" panose="02040503050406030204" pitchFamily="18" charset="0"/>
                  </a:rPr>
                  <a:t>, what is</a:t>
                </a:r>
                <a:r>
                  <a:rPr lang="en-US" sz="2800" i="1" dirty="0" smtClean="0">
                    <a:latin typeface="Cambria Math" panose="02040503050406030204" pitchFamily="18" charset="0"/>
                    <a:ea typeface="Cambria Math" panose="02040503050406030204" pitchFamily="18" charset="0"/>
                  </a:rPr>
                  <a:t> x</a:t>
                </a:r>
                <a:r>
                  <a:rPr lang="en-US" sz="2800" dirty="0" smtClean="0">
                    <a:latin typeface="Cambria Math" panose="02040503050406030204" pitchFamily="18" charset="0"/>
                    <a:ea typeface="Cambria Math" panose="02040503050406030204" pitchFamily="18" charset="0"/>
                  </a:rPr>
                  <a:t>?</a:t>
                </a:r>
              </a:p>
              <a:p>
                <a:pPr marL="514350" indent="-514350">
                  <a:buFont typeface="+mj-lt"/>
                  <a:buAutoNum type="alphaLcPeriod"/>
                </a:pPr>
                <a:endParaRPr lang="en-US" sz="2800" dirty="0" smtClean="0">
                  <a:latin typeface="Cambria Math" panose="02040503050406030204" pitchFamily="18" charset="0"/>
                  <a:ea typeface="Cambria Math" panose="02040503050406030204" pitchFamily="18" charset="0"/>
                </a:endParaRPr>
              </a:p>
              <a:p>
                <a:pPr marL="514350" indent="-514350">
                  <a:buFont typeface="+mj-lt"/>
                  <a:buAutoNum type="alphaLcPeriod"/>
                </a:pPr>
                <a:endParaRPr lang="en-US" sz="2800" dirty="0">
                  <a:latin typeface="Cambria Math" panose="02040503050406030204" pitchFamily="18" charset="0"/>
                  <a:ea typeface="Cambria Math" panose="02040503050406030204" pitchFamily="18" charset="0"/>
                </a:endParaRPr>
              </a:p>
              <a:p>
                <a:pPr marL="514350" indent="-514350">
                  <a:buFont typeface="+mj-lt"/>
                  <a:buAutoNum type="alphaLcPeriod"/>
                </a:pPr>
                <a14:m>
                  <m:oMath xmlns:m="http://schemas.openxmlformats.org/officeDocument/2006/math">
                    <m:r>
                      <a:rPr lang="en-US" sz="2800" i="1">
                        <a:latin typeface="Cambria Math" panose="02040503050406030204" pitchFamily="18" charset="0"/>
                        <a:ea typeface="Cambria Math" panose="02040503050406030204" pitchFamily="18" charset="0"/>
                      </a:rPr>
                      <m:t>(</m:t>
                    </m:r>
                    <m:f>
                      <m:fPr>
                        <m:ctrlPr>
                          <a:rPr lang="en-US" sz="280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5</m:t>
                        </m:r>
                      </m:num>
                      <m:den>
                        <m:sSup>
                          <m:sSupPr>
                            <m:ctrlPr>
                              <a:rPr lang="en-US" sz="280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𝑥</m:t>
                            </m:r>
                          </m:e>
                          <m:sup>
                            <m:r>
                              <a:rPr lang="en-US" sz="2800" b="0" i="1" smtClean="0">
                                <a:latin typeface="Cambria Math" panose="02040503050406030204" pitchFamily="18" charset="0"/>
                                <a:ea typeface="Cambria Math" panose="02040503050406030204" pitchFamily="18" charset="0"/>
                              </a:rPr>
                              <m:t>3</m:t>
                            </m:r>
                          </m:sup>
                        </m:sSup>
                      </m:den>
                    </m:f>
                    <m:r>
                      <a:rPr lang="en-US" sz="2800" b="0" i="1" smtClean="0">
                        <a:latin typeface="Cambria Math" panose="02040503050406030204" pitchFamily="18" charset="0"/>
                        <a:ea typeface="Cambria Math" panose="02040503050406030204" pitchFamily="18" charset="0"/>
                      </a:rPr>
                      <m:t>) 3</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𝑥</m:t>
                        </m:r>
                      </m:e>
                      <m:sup>
                        <m:r>
                          <a:rPr lang="en-US" sz="2800" b="0" i="1" smtClean="0">
                            <a:latin typeface="Cambria Math" panose="02040503050406030204" pitchFamily="18" charset="0"/>
                            <a:ea typeface="Cambria Math" panose="02040503050406030204" pitchFamily="18" charset="0"/>
                          </a:rPr>
                          <m:t>8</m:t>
                        </m:r>
                      </m:sup>
                    </m:sSup>
                    <m:r>
                      <a:rPr lang="en-US" sz="2800" b="0" i="1" smtClean="0">
                        <a:latin typeface="Cambria Math" panose="02040503050406030204" pitchFamily="18" charset="0"/>
                        <a:ea typeface="Cambria Math" panose="02040503050406030204" pitchFamily="18" charset="0"/>
                      </a:rPr>
                      <m:t>=</m:t>
                    </m:r>
                  </m:oMath>
                </a14:m>
                <a:endParaRPr lang="en-US" sz="2800" dirty="0">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121790" y="1678792"/>
                <a:ext cx="7543800" cy="2433615"/>
              </a:xfrm>
              <a:prstGeom prst="rect">
                <a:avLst/>
              </a:prstGeom>
              <a:blipFill rotWithShape="0">
                <a:blip r:embed="rId2"/>
                <a:stretch>
                  <a:fillRect l="-1535" t="-2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038600" y="2209800"/>
                <a:ext cx="3200400" cy="95410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sz="2800" b="0" i="1" smtClean="0">
                          <a:solidFill>
                            <a:srgbClr val="C00000"/>
                          </a:solidFill>
                          <a:latin typeface="Cambria Math" panose="02040503050406030204" pitchFamily="18" charset="0"/>
                          <a:ea typeface="Cambria Math" panose="02040503050406030204" pitchFamily="18" charset="0"/>
                        </a:rPr>
                        <m:t>9+</m:t>
                      </m:r>
                      <m:r>
                        <a:rPr lang="en-US" sz="2800" b="0" i="1" smtClean="0">
                          <a:solidFill>
                            <a:srgbClr val="C00000"/>
                          </a:solidFill>
                          <a:latin typeface="Cambria Math" panose="02040503050406030204" pitchFamily="18" charset="0"/>
                          <a:ea typeface="Cambria Math" panose="02040503050406030204" pitchFamily="18" charset="0"/>
                        </a:rPr>
                        <m:t>𝑥</m:t>
                      </m:r>
                      <m:r>
                        <a:rPr lang="en-US" sz="2800" b="0" i="1" smtClean="0">
                          <a:solidFill>
                            <a:srgbClr val="C00000"/>
                          </a:solidFill>
                          <a:latin typeface="Cambria Math" panose="02040503050406030204" pitchFamily="18" charset="0"/>
                          <a:ea typeface="Cambria Math" panose="02040503050406030204" pitchFamily="18" charset="0"/>
                        </a:rPr>
                        <m:t>=14</m:t>
                      </m:r>
                    </m:oMath>
                  </m:oMathPara>
                </a14:m>
                <a:endParaRPr lang="en-US" sz="2800" b="0" dirty="0" smtClean="0">
                  <a:solidFill>
                    <a:srgbClr val="C00000"/>
                  </a:solidFill>
                  <a:latin typeface="Cambria Math" panose="02040503050406030204" pitchFamily="18" charset="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US" sz="2800" b="0" i="1" smtClean="0">
                          <a:solidFill>
                            <a:srgbClr val="C00000"/>
                          </a:solidFill>
                          <a:latin typeface="Cambria Math" panose="02040503050406030204" pitchFamily="18" charset="0"/>
                          <a:ea typeface="Cambria Math" panose="02040503050406030204" pitchFamily="18" charset="0"/>
                        </a:rPr>
                        <m:t>𝑥</m:t>
                      </m:r>
                      <m:r>
                        <a:rPr lang="en-US" sz="2800" b="0" i="1" smtClean="0">
                          <a:solidFill>
                            <a:srgbClr val="C00000"/>
                          </a:solidFill>
                          <a:latin typeface="Cambria Math" panose="02040503050406030204" pitchFamily="18" charset="0"/>
                          <a:ea typeface="Cambria Math" panose="02040503050406030204" pitchFamily="18" charset="0"/>
                        </a:rPr>
                        <m:t>=5</m:t>
                      </m:r>
                    </m:oMath>
                  </m:oMathPara>
                </a14:m>
                <a:endParaRPr lang="en-US" sz="2800" b="0" dirty="0" smtClean="0">
                  <a:solidFill>
                    <a:srgbClr val="C00000"/>
                  </a:solidFill>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038600" y="2209800"/>
                <a:ext cx="3200400" cy="954107"/>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590800" y="3429000"/>
                <a:ext cx="3200400" cy="3213380"/>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f>
                        <m:fPr>
                          <m:ctrlPr>
                            <a:rPr lang="en-US" sz="2000" b="0" i="1" smtClean="0">
                              <a:solidFill>
                                <a:srgbClr val="C00000"/>
                              </a:solidFill>
                              <a:latin typeface="Cambria Math" panose="02040503050406030204" pitchFamily="18" charset="0"/>
                              <a:ea typeface="Cambria Math" panose="02040503050406030204" pitchFamily="18" charset="0"/>
                            </a:rPr>
                          </m:ctrlPr>
                        </m:fPr>
                        <m:num>
                          <m:r>
                            <a:rPr lang="en-US" sz="2000" b="0" i="1" smtClean="0">
                              <a:solidFill>
                                <a:srgbClr val="C00000"/>
                              </a:solidFill>
                              <a:latin typeface="Cambria Math" panose="02040503050406030204" pitchFamily="18" charset="0"/>
                              <a:ea typeface="Cambria Math" panose="02040503050406030204" pitchFamily="18" charset="0"/>
                            </a:rPr>
                            <m:t>5</m:t>
                          </m:r>
                        </m:num>
                        <m:den>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𝑥</m:t>
                              </m:r>
                            </m:e>
                            <m:sup>
                              <m:r>
                                <a:rPr lang="en-US" sz="2000" b="0" i="1" smtClean="0">
                                  <a:solidFill>
                                    <a:srgbClr val="C00000"/>
                                  </a:solidFill>
                                  <a:latin typeface="Cambria Math" panose="02040503050406030204" pitchFamily="18" charset="0"/>
                                  <a:ea typeface="Cambria Math" panose="02040503050406030204" pitchFamily="18" charset="0"/>
                                </a:rPr>
                                <m:t>3</m:t>
                              </m:r>
                            </m:sup>
                          </m:sSup>
                        </m:den>
                      </m:f>
                      <m:r>
                        <a:rPr lang="en-US" sz="2000" b="0" i="1" smtClean="0">
                          <a:solidFill>
                            <a:srgbClr val="C00000"/>
                          </a:solidFill>
                          <a:latin typeface="Cambria Math" panose="02040503050406030204" pitchFamily="18" charset="0"/>
                          <a:ea typeface="Cambria Math" panose="02040503050406030204" pitchFamily="18" charset="0"/>
                        </a:rPr>
                        <m:t>=5</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𝑥</m:t>
                          </m:r>
                        </m:e>
                        <m:sup>
                          <m:r>
                            <a:rPr lang="en-US" sz="2000" b="0" i="1" smtClean="0">
                              <a:solidFill>
                                <a:srgbClr val="C00000"/>
                              </a:solidFill>
                              <a:latin typeface="Cambria Math" panose="02040503050406030204" pitchFamily="18" charset="0"/>
                              <a:ea typeface="Cambria Math" panose="02040503050406030204" pitchFamily="18" charset="0"/>
                            </a:rPr>
                            <m:t>−3</m:t>
                          </m:r>
                        </m:sup>
                      </m:sSup>
                    </m:oMath>
                  </m:oMathPara>
                </a14:m>
                <a:endParaRPr lang="en-US" sz="2000" b="0" dirty="0" smtClean="0">
                  <a:solidFill>
                    <a:srgbClr val="C00000"/>
                  </a:solidFill>
                  <a:latin typeface="Cambria Math" panose="02040503050406030204" pitchFamily="18" charset="0"/>
                  <a:ea typeface="Cambria Math" panose="02040503050406030204" pitchFamily="18" charset="0"/>
                </a:endParaRPr>
              </a:p>
              <a:p>
                <a:pPr algn="ctr"/>
                <a:endParaRPr lang="en-US" sz="2000" dirty="0" smtClean="0">
                  <a:solidFill>
                    <a:srgbClr val="C00000"/>
                  </a:solidFill>
                  <a:latin typeface="Cambria Math" panose="02040503050406030204" pitchFamily="18" charset="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ea typeface="Cambria Math" panose="02040503050406030204" pitchFamily="18" charset="0"/>
                        </a:rPr>
                        <m:t>5</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𝑥</m:t>
                          </m:r>
                        </m:e>
                        <m:sup>
                          <m:r>
                            <a:rPr lang="en-US" sz="2000" b="0" i="1" smtClean="0">
                              <a:solidFill>
                                <a:srgbClr val="C00000"/>
                              </a:solidFill>
                              <a:latin typeface="Cambria Math" panose="02040503050406030204" pitchFamily="18" charset="0"/>
                              <a:ea typeface="Cambria Math" panose="02040503050406030204" pitchFamily="18" charset="0"/>
                            </a:rPr>
                            <m:t>−3</m:t>
                          </m:r>
                        </m:sup>
                      </m:sSup>
                      <m:r>
                        <a:rPr lang="en-US" sz="2000" b="0" i="1" smtClean="0">
                          <a:solidFill>
                            <a:srgbClr val="C00000"/>
                          </a:solidFill>
                          <a:latin typeface="Cambria Math" panose="02040503050406030204" pitchFamily="18" charset="0"/>
                          <a:ea typeface="Cambria Math" panose="02040503050406030204" pitchFamily="18" charset="0"/>
                        </a:rPr>
                        <m:t>×3</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𝑥</m:t>
                          </m:r>
                        </m:e>
                        <m:sup>
                          <m:r>
                            <a:rPr lang="en-US" sz="2000" b="0" i="1" smtClean="0">
                              <a:solidFill>
                                <a:srgbClr val="C00000"/>
                              </a:solidFill>
                              <a:latin typeface="Cambria Math" panose="02040503050406030204" pitchFamily="18" charset="0"/>
                              <a:ea typeface="Cambria Math" panose="02040503050406030204" pitchFamily="18" charset="0"/>
                            </a:rPr>
                            <m:t>8</m:t>
                          </m:r>
                        </m:sup>
                      </m:sSup>
                    </m:oMath>
                  </m:oMathPara>
                </a14:m>
                <a:endParaRPr lang="en-US" sz="2000" b="0" dirty="0" smtClean="0">
                  <a:solidFill>
                    <a:srgbClr val="C00000"/>
                  </a:solidFill>
                  <a:latin typeface="Cambria Math" panose="02040503050406030204" pitchFamily="18" charset="0"/>
                  <a:ea typeface="Cambria Math" panose="02040503050406030204" pitchFamily="18" charset="0"/>
                </a:endParaRPr>
              </a:p>
              <a:p>
                <a:pPr algn="ctr"/>
                <a:endParaRPr lang="en-US" sz="2000" dirty="0" smtClean="0">
                  <a:solidFill>
                    <a:srgbClr val="C00000"/>
                  </a:solidFill>
                  <a:latin typeface="Cambria Math" panose="02040503050406030204" pitchFamily="18" charset="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ea typeface="Cambria Math" panose="02040503050406030204" pitchFamily="18" charset="0"/>
                        </a:rPr>
                        <m:t>15</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𝑥</m:t>
                          </m:r>
                        </m:e>
                        <m:sup>
                          <m:r>
                            <a:rPr lang="en-US" sz="2000" b="0" i="1" smtClean="0">
                              <a:solidFill>
                                <a:srgbClr val="C00000"/>
                              </a:solidFill>
                              <a:latin typeface="Cambria Math" panose="02040503050406030204" pitchFamily="18" charset="0"/>
                              <a:ea typeface="Cambria Math" panose="02040503050406030204" pitchFamily="18" charset="0"/>
                            </a:rPr>
                            <m:t>−3+8</m:t>
                          </m:r>
                        </m:sup>
                      </m:sSup>
                    </m:oMath>
                  </m:oMathPara>
                </a14:m>
                <a:endParaRPr lang="en-US" sz="2000" dirty="0" smtClean="0">
                  <a:solidFill>
                    <a:srgbClr val="C00000"/>
                  </a:solidFill>
                  <a:latin typeface="Cambria Math" panose="02040503050406030204" pitchFamily="18" charset="0"/>
                  <a:ea typeface="Cambria Math" panose="02040503050406030204" pitchFamily="18" charset="0"/>
                </a:endParaRPr>
              </a:p>
              <a:p>
                <a:pPr algn="ctr"/>
                <a:endParaRPr lang="en-US" sz="2000" dirty="0">
                  <a:solidFill>
                    <a:srgbClr val="C00000"/>
                  </a:solidFill>
                  <a:latin typeface="Cambria Math" panose="02040503050406030204" pitchFamily="18" charset="0"/>
                  <a:ea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ea typeface="Cambria Math" panose="02040503050406030204" pitchFamily="18" charset="0"/>
                        </a:rPr>
                        <m:t>15</m:t>
                      </m:r>
                      <m:sSup>
                        <m:sSupPr>
                          <m:ctrlPr>
                            <a:rPr lang="en-US" sz="2000" b="0" i="1" smtClean="0">
                              <a:solidFill>
                                <a:srgbClr val="C00000"/>
                              </a:solidFill>
                              <a:latin typeface="Cambria Math" panose="02040503050406030204" pitchFamily="18" charset="0"/>
                              <a:ea typeface="Cambria Math" panose="02040503050406030204" pitchFamily="18" charset="0"/>
                            </a:rPr>
                          </m:ctrlPr>
                        </m:sSupPr>
                        <m:e>
                          <m:r>
                            <a:rPr lang="en-US" sz="2000" b="0" i="1" smtClean="0">
                              <a:solidFill>
                                <a:srgbClr val="C00000"/>
                              </a:solidFill>
                              <a:latin typeface="Cambria Math" panose="02040503050406030204" pitchFamily="18" charset="0"/>
                              <a:ea typeface="Cambria Math" panose="02040503050406030204" pitchFamily="18" charset="0"/>
                            </a:rPr>
                            <m:t>𝑥</m:t>
                          </m:r>
                        </m:e>
                        <m:sup>
                          <m:r>
                            <a:rPr lang="en-US" sz="2000" b="0" i="1" smtClean="0">
                              <a:solidFill>
                                <a:srgbClr val="C00000"/>
                              </a:solidFill>
                              <a:latin typeface="Cambria Math" panose="02040503050406030204" pitchFamily="18" charset="0"/>
                              <a:ea typeface="Cambria Math" panose="02040503050406030204" pitchFamily="18" charset="0"/>
                            </a:rPr>
                            <m:t>5</m:t>
                          </m:r>
                        </m:sup>
                      </m:sSup>
                    </m:oMath>
                  </m:oMathPara>
                </a14:m>
                <a:endParaRPr lang="en-US" sz="2000" dirty="0">
                  <a:solidFill>
                    <a:srgbClr val="C00000"/>
                  </a:solidFill>
                  <a:latin typeface="Cambria Math" panose="02040503050406030204" pitchFamily="18" charset="0"/>
                  <a:ea typeface="Cambria Math" panose="02040503050406030204" pitchFamily="18" charset="0"/>
                </a:endParaRPr>
              </a:p>
              <a:p>
                <a:pPr algn="ctr"/>
                <a:endParaRPr lang="en-US" sz="2000" b="0" dirty="0" smtClean="0">
                  <a:solidFill>
                    <a:srgbClr val="C00000"/>
                  </a:solidFill>
                  <a:latin typeface="Cambria Math" panose="02040503050406030204" pitchFamily="18" charset="0"/>
                  <a:ea typeface="Cambria Math" panose="02040503050406030204" pitchFamily="18" charset="0"/>
                </a:endParaRPr>
              </a:p>
              <a:p>
                <a:pPr algn="ctr"/>
                <a:endParaRPr lang="en-US" sz="2000" b="0" dirty="0" smtClean="0">
                  <a:solidFill>
                    <a:srgbClr val="C00000"/>
                  </a:solidFill>
                  <a:latin typeface="Cambria Math" panose="02040503050406030204" pitchFamily="18" charset="0"/>
                  <a:ea typeface="Cambria Math" panose="020405030504060302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590800" y="3429000"/>
                <a:ext cx="3200400" cy="321338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791200" y="4112407"/>
                <a:ext cx="2438400" cy="954107"/>
              </a:xfrm>
              <a:prstGeom prst="rect">
                <a:avLst/>
              </a:prstGeom>
              <a:noFill/>
            </p:spPr>
            <p:txBody>
              <a:bodyPr wrap="square" rtlCol="0">
                <a:spAutoFit/>
              </a:bodyPr>
              <a:lstStyle/>
              <a:p>
                <a:r>
                  <a:rPr lang="en-US" sz="2800" dirty="0" smtClean="0"/>
                  <a:t>-  -  -</a:t>
                </a:r>
                <a:endParaRPr lang="en-US" sz="2800" dirty="0"/>
              </a:p>
              <a:p>
                <a:r>
                  <a:rPr lang="en-US" sz="2800" b="0" dirty="0" smtClean="0"/>
                  <a:t>+ + + + + + + +</a:t>
                </a:r>
                <a14:m>
                  <m:oMath xmlns:m="http://schemas.openxmlformats.org/officeDocument/2006/math">
                    <m:r>
                      <a:rPr lang="en-US" sz="2800" b="0" i="1" smtClean="0">
                        <a:latin typeface="Cambria Math" panose="02040503050406030204" pitchFamily="18" charset="0"/>
                      </a:rPr>
                      <m:t> </m:t>
                    </m:r>
                  </m:oMath>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5791200" y="4112407"/>
                <a:ext cx="2438400" cy="954107"/>
              </a:xfrm>
              <a:prstGeom prst="rect">
                <a:avLst/>
              </a:prstGeom>
              <a:blipFill rotWithShape="0">
                <a:blip r:embed="rId5"/>
                <a:stretch>
                  <a:fillRect l="-5000" t="-6410" b="-17949"/>
                </a:stretch>
              </a:blipFill>
            </p:spPr>
            <p:txBody>
              <a:bodyPr/>
              <a:lstStyle/>
              <a:p>
                <a:r>
                  <a:rPr lang="en-US">
                    <a:noFill/>
                  </a:rPr>
                  <a:t> </a:t>
                </a:r>
              </a:p>
            </p:txBody>
          </p:sp>
        </mc:Fallback>
      </mc:AlternateContent>
      <p:grpSp>
        <p:nvGrpSpPr>
          <p:cNvPr id="11" name="Group 10"/>
          <p:cNvGrpSpPr/>
          <p:nvPr/>
        </p:nvGrpSpPr>
        <p:grpSpPr>
          <a:xfrm>
            <a:off x="5846190" y="4297251"/>
            <a:ext cx="783210" cy="692309"/>
            <a:chOff x="5846190" y="4297251"/>
            <a:chExt cx="783210" cy="692309"/>
          </a:xfrm>
        </p:grpSpPr>
        <p:sp>
          <p:nvSpPr>
            <p:cNvPr id="8" name="Oval 7"/>
            <p:cNvSpPr/>
            <p:nvPr/>
          </p:nvSpPr>
          <p:spPr>
            <a:xfrm>
              <a:off x="5846190" y="4297270"/>
              <a:ext cx="228600" cy="69229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110141" y="4297251"/>
              <a:ext cx="228600" cy="69229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4297270"/>
              <a:ext cx="228600" cy="692290"/>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765746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z="5400" dirty="0" smtClean="0">
                <a:solidFill>
                  <a:schemeClr val="accent3">
                    <a:lumMod val="60000"/>
                    <a:lumOff val="40000"/>
                  </a:schemeClr>
                </a:solidFill>
              </a:rPr>
              <a:t>Rally Coach</a:t>
            </a:r>
            <a:endParaRPr lang="en-US" sz="5400" dirty="0">
              <a:solidFill>
                <a:schemeClr val="accent3">
                  <a:lumMod val="60000"/>
                  <a:lumOff val="40000"/>
                </a:schemeClr>
              </a:solidFill>
            </a:endParaRPr>
          </a:p>
        </p:txBody>
      </p:sp>
      <p:sp>
        <p:nvSpPr>
          <p:cNvPr id="3" name="Content Placeholder 2"/>
          <p:cNvSpPr>
            <a:spLocks noGrp="1"/>
          </p:cNvSpPr>
          <p:nvPr>
            <p:ph idx="1"/>
          </p:nvPr>
        </p:nvSpPr>
        <p:spPr/>
        <p:txBody>
          <a:bodyPr/>
          <a:lstStyle/>
          <a:p>
            <a:pPr marL="118872" indent="0">
              <a:buNone/>
            </a:pPr>
            <a:r>
              <a:rPr lang="en-US" dirty="0" smtClean="0">
                <a:latin typeface="Cambria Math" panose="02040503050406030204" pitchFamily="18" charset="0"/>
                <a:ea typeface="Cambria Math" panose="02040503050406030204" pitchFamily="18" charset="0"/>
              </a:rPr>
              <a:t>Re-write the following numbers using Scientific Notation </a:t>
            </a:r>
          </a:p>
          <a:p>
            <a:pPr marL="633222" indent="-514350">
              <a:buClr>
                <a:schemeClr val="accent2">
                  <a:lumMod val="75000"/>
                </a:schemeClr>
              </a:buClr>
              <a:buFont typeface="+mj-lt"/>
              <a:buAutoNum type="arabicPeriod"/>
            </a:pPr>
            <a:r>
              <a:rPr lang="en-US" dirty="0" smtClean="0">
                <a:latin typeface="Cambria Math" panose="02040503050406030204" pitchFamily="18" charset="0"/>
                <a:ea typeface="Cambria Math" panose="02040503050406030204" pitchFamily="18" charset="0"/>
              </a:rPr>
              <a:t>81,000</a:t>
            </a:r>
          </a:p>
          <a:p>
            <a:pPr marL="633222" indent="-514350">
              <a:buClr>
                <a:schemeClr val="accent2">
                  <a:lumMod val="75000"/>
                </a:schemeClr>
              </a:buClr>
              <a:buFont typeface="+mj-lt"/>
              <a:buAutoNum type="arabicPeriod"/>
            </a:pPr>
            <a:r>
              <a:rPr lang="en-US" dirty="0" smtClean="0">
                <a:latin typeface="Cambria Math" panose="02040503050406030204" pitchFamily="18" charset="0"/>
                <a:ea typeface="Cambria Math" panose="02040503050406030204" pitchFamily="18" charset="0"/>
              </a:rPr>
              <a:t>1,396,000</a:t>
            </a:r>
          </a:p>
          <a:p>
            <a:pPr marL="633222" indent="-514350">
              <a:buClr>
                <a:schemeClr val="accent2">
                  <a:lumMod val="75000"/>
                </a:schemeClr>
              </a:buClr>
              <a:buFont typeface="+mj-lt"/>
              <a:buAutoNum type="arabicPeriod"/>
            </a:pPr>
            <a:r>
              <a:rPr lang="en-US" dirty="0" smtClean="0">
                <a:latin typeface="Cambria Math" panose="02040503050406030204" pitchFamily="18" charset="0"/>
                <a:ea typeface="Cambria Math" panose="02040503050406030204" pitchFamily="18" charset="0"/>
              </a:rPr>
              <a:t>80,000,000</a:t>
            </a:r>
          </a:p>
          <a:p>
            <a:pPr marL="633222" indent="-514350">
              <a:buClr>
                <a:schemeClr val="accent2">
                  <a:lumMod val="75000"/>
                </a:schemeClr>
              </a:buClr>
              <a:buFont typeface="+mj-lt"/>
              <a:buAutoNum type="arabicPeriod"/>
            </a:pPr>
            <a:r>
              <a:rPr lang="en-US" dirty="0" smtClean="0">
                <a:latin typeface="Cambria Math" panose="02040503050406030204" pitchFamily="18" charset="0"/>
                <a:ea typeface="Cambria Math" panose="02040503050406030204" pitchFamily="18" charset="0"/>
              </a:rPr>
              <a:t>0.00015</a:t>
            </a:r>
          </a:p>
          <a:p>
            <a:pPr marL="633222" indent="-514350">
              <a:buClr>
                <a:schemeClr val="accent2">
                  <a:lumMod val="75000"/>
                </a:schemeClr>
              </a:buClr>
              <a:buFont typeface="+mj-lt"/>
              <a:buAutoNum type="arabicPeriod"/>
            </a:pPr>
            <a:r>
              <a:rPr lang="en-US" dirty="0" smtClean="0">
                <a:latin typeface="Cambria Math" panose="02040503050406030204" pitchFamily="18" charset="0"/>
                <a:ea typeface="Cambria Math" panose="02040503050406030204" pitchFamily="18" charset="0"/>
              </a:rPr>
              <a:t>0.0000317</a:t>
            </a:r>
          </a:p>
          <a:p>
            <a:pPr marL="118872" indent="0">
              <a:buNone/>
            </a:pPr>
            <a:r>
              <a:rPr lang="en-US" dirty="0" smtClean="0">
                <a:latin typeface="Cambria Math" panose="02040503050406030204" pitchFamily="18" charset="0"/>
                <a:ea typeface="Cambria Math" panose="02040503050406030204" pitchFamily="18" charset="0"/>
              </a:rPr>
              <a:t>**When your </a:t>
            </a:r>
            <a:r>
              <a:rPr lang="en-US" b="1" u="sng" dirty="0" smtClean="0">
                <a:latin typeface="Cambria Math" panose="02040503050406030204" pitchFamily="18" charset="0"/>
                <a:ea typeface="Cambria Math" panose="02040503050406030204" pitchFamily="18" charset="0"/>
              </a:rPr>
              <a:t>entire</a:t>
            </a:r>
            <a:r>
              <a:rPr lang="en-US" dirty="0" smtClean="0">
                <a:latin typeface="Cambria Math" panose="02040503050406030204" pitchFamily="18" charset="0"/>
                <a:ea typeface="Cambria Math" panose="02040503050406030204" pitchFamily="18" charset="0"/>
              </a:rPr>
              <a:t> team is done check your answers!</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16965110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z="5400" dirty="0" smtClean="0">
                <a:solidFill>
                  <a:schemeClr val="accent3">
                    <a:lumMod val="60000"/>
                    <a:lumOff val="40000"/>
                  </a:schemeClr>
                </a:solidFill>
              </a:rPr>
              <a:t>Rally Coach</a:t>
            </a:r>
            <a:endParaRPr lang="en-US" sz="5400" dirty="0">
              <a:solidFill>
                <a:schemeClr val="accent3">
                  <a:lumMod val="60000"/>
                  <a:lumOff val="40000"/>
                </a:schemeClr>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118872" indent="0">
                  <a:buNone/>
                </a:pPr>
                <a:r>
                  <a:rPr lang="en-US" dirty="0" smtClean="0">
                    <a:latin typeface="Cambria Math" panose="02040503050406030204" pitchFamily="18" charset="0"/>
                    <a:ea typeface="Cambria Math" panose="02040503050406030204" pitchFamily="18" charset="0"/>
                  </a:rPr>
                  <a:t>Re-write the following numbers in Standard Form.</a:t>
                </a:r>
              </a:p>
              <a:p>
                <a:pPr marL="633222" indent="-514350">
                  <a:buClr>
                    <a:schemeClr val="accent2">
                      <a:lumMod val="75000"/>
                    </a:schemeClr>
                  </a:buClr>
                  <a:buFont typeface="+mj-lt"/>
                  <a:buAutoNum type="arabicPeriod"/>
                </a:pPr>
                <a14:m>
                  <m:oMath xmlns:m="http://schemas.openxmlformats.org/officeDocument/2006/math">
                    <m:r>
                      <a:rPr lang="en-US" b="0" i="1" smtClean="0">
                        <a:latin typeface="Cambria Math" panose="02040503050406030204" pitchFamily="18" charset="0"/>
                        <a:ea typeface="Cambria Math" panose="02040503050406030204" pitchFamily="18" charset="0"/>
                      </a:rPr>
                      <m:t>1.9×</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5</m:t>
                        </m:r>
                      </m:sup>
                    </m:sSup>
                  </m:oMath>
                </a14:m>
                <a:endParaRPr lang="en-US" dirty="0" smtClean="0">
                  <a:latin typeface="Cambria Math" panose="02040503050406030204" pitchFamily="18" charset="0"/>
                  <a:ea typeface="Cambria Math" panose="02040503050406030204" pitchFamily="18" charset="0"/>
                </a:endParaRPr>
              </a:p>
              <a:p>
                <a:pPr marL="633222" indent="-514350">
                  <a:buClr>
                    <a:schemeClr val="accent2">
                      <a:lumMod val="75000"/>
                    </a:schemeClr>
                  </a:buClr>
                  <a:buFont typeface="+mj-lt"/>
                  <a:buAutoNum type="arabicPeriod"/>
                </a:pPr>
                <a14:m>
                  <m:oMath xmlns:m="http://schemas.openxmlformats.org/officeDocument/2006/math">
                    <m:r>
                      <a:rPr lang="en-US" b="0" i="1" dirty="0" smtClean="0">
                        <a:latin typeface="Cambria Math" panose="02040503050406030204" pitchFamily="18" charset="0"/>
                        <a:ea typeface="Cambria Math" panose="02040503050406030204" pitchFamily="18" charset="0"/>
                      </a:rPr>
                      <m:t>2.43×</m:t>
                    </m:r>
                    <m:sSup>
                      <m:sSupPr>
                        <m:ctrlPr>
                          <a:rPr lang="en-US" b="0" i="1" dirty="0" smtClean="0">
                            <a:latin typeface="Cambria Math" panose="02040503050406030204" pitchFamily="18" charset="0"/>
                            <a:ea typeface="Cambria Math" panose="02040503050406030204" pitchFamily="18" charset="0"/>
                          </a:rPr>
                        </m:ctrlPr>
                      </m:sSupPr>
                      <m:e>
                        <m:r>
                          <a:rPr lang="en-US" b="0" i="1" dirty="0" smtClean="0">
                            <a:latin typeface="Cambria Math" panose="02040503050406030204" pitchFamily="18" charset="0"/>
                            <a:ea typeface="Cambria Math" panose="02040503050406030204" pitchFamily="18" charset="0"/>
                          </a:rPr>
                          <m:t>10</m:t>
                        </m:r>
                      </m:e>
                      <m:sup>
                        <m:r>
                          <a:rPr lang="en-US" b="0" i="1" dirty="0" smtClean="0">
                            <a:latin typeface="Cambria Math" panose="02040503050406030204" pitchFamily="18" charset="0"/>
                            <a:ea typeface="Cambria Math" panose="02040503050406030204" pitchFamily="18" charset="0"/>
                          </a:rPr>
                          <m:t>−7</m:t>
                        </m:r>
                      </m:sup>
                    </m:sSup>
                  </m:oMath>
                </a14:m>
                <a:endParaRPr lang="en-US" b="0" dirty="0" smtClean="0">
                  <a:latin typeface="Cambria Math" panose="02040503050406030204" pitchFamily="18" charset="0"/>
                  <a:ea typeface="Cambria Math" panose="02040503050406030204" pitchFamily="18" charset="0"/>
                </a:endParaRPr>
              </a:p>
              <a:p>
                <a:pPr marL="633222" indent="-514350">
                  <a:buClr>
                    <a:schemeClr val="accent2">
                      <a:lumMod val="75000"/>
                    </a:schemeClr>
                  </a:buClr>
                  <a:buFont typeface="+mj-lt"/>
                  <a:buAutoNum type="arabicPeriod"/>
                </a:pPr>
                <a14:m>
                  <m:oMath xmlns:m="http://schemas.openxmlformats.org/officeDocument/2006/math">
                    <m:r>
                      <a:rPr lang="en-US" b="0" i="1" dirty="0" smtClean="0">
                        <a:latin typeface="Cambria Math" panose="02040503050406030204" pitchFamily="18" charset="0"/>
                        <a:ea typeface="Cambria Math" panose="02040503050406030204" pitchFamily="18" charset="0"/>
                      </a:rPr>
                      <m:t>5.28×</m:t>
                    </m:r>
                    <m:sSup>
                      <m:sSupPr>
                        <m:ctrlPr>
                          <a:rPr lang="en-US" b="0" i="1" dirty="0" smtClean="0">
                            <a:latin typeface="Cambria Math" panose="02040503050406030204" pitchFamily="18" charset="0"/>
                            <a:ea typeface="Cambria Math" panose="02040503050406030204" pitchFamily="18" charset="0"/>
                          </a:rPr>
                        </m:ctrlPr>
                      </m:sSupPr>
                      <m:e>
                        <m:r>
                          <a:rPr lang="en-US" b="0" i="1" dirty="0" smtClean="0">
                            <a:latin typeface="Cambria Math" panose="02040503050406030204" pitchFamily="18" charset="0"/>
                            <a:ea typeface="Cambria Math" panose="02040503050406030204" pitchFamily="18" charset="0"/>
                          </a:rPr>
                          <m:t>10</m:t>
                        </m:r>
                      </m:e>
                      <m:sup>
                        <m:r>
                          <a:rPr lang="en-US" b="0" i="1" dirty="0" smtClean="0">
                            <a:latin typeface="Cambria Math" panose="02040503050406030204" pitchFamily="18" charset="0"/>
                            <a:ea typeface="Cambria Math" panose="02040503050406030204" pitchFamily="18" charset="0"/>
                          </a:rPr>
                          <m:t>9</m:t>
                        </m:r>
                      </m:sup>
                    </m:sSup>
                  </m:oMath>
                </a14:m>
                <a:endParaRPr lang="en-US" b="0" dirty="0" smtClean="0">
                  <a:latin typeface="Cambria Math" panose="02040503050406030204" pitchFamily="18" charset="0"/>
                  <a:ea typeface="Cambria Math" panose="02040503050406030204" pitchFamily="18" charset="0"/>
                </a:endParaRPr>
              </a:p>
              <a:p>
                <a:pPr marL="633222" indent="-514350">
                  <a:buClr>
                    <a:schemeClr val="accent2">
                      <a:lumMod val="75000"/>
                    </a:schemeClr>
                  </a:buClr>
                  <a:buFont typeface="+mj-lt"/>
                  <a:buAutoNum type="arabicPeriod"/>
                </a:pPr>
                <a14:m>
                  <m:oMath xmlns:m="http://schemas.openxmlformats.org/officeDocument/2006/math">
                    <m:r>
                      <a:rPr lang="en-US" b="0" i="1" smtClean="0">
                        <a:latin typeface="Cambria Math" panose="02040503050406030204" pitchFamily="18" charset="0"/>
                        <a:ea typeface="Cambria Math" panose="02040503050406030204" pitchFamily="18" charset="0"/>
                      </a:rPr>
                      <m:t>3.41×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−6</m:t>
                        </m:r>
                      </m:sup>
                    </m:sSup>
                  </m:oMath>
                </a14:m>
                <a:endParaRPr lang="en-US" b="0" dirty="0" smtClean="0">
                  <a:latin typeface="Cambria Math" panose="02040503050406030204" pitchFamily="18" charset="0"/>
                  <a:ea typeface="Cambria Math" panose="02040503050406030204" pitchFamily="18" charset="0"/>
                </a:endParaRPr>
              </a:p>
              <a:p>
                <a:pPr marL="633222" indent="-514350">
                  <a:buClr>
                    <a:schemeClr val="accent2">
                      <a:lumMod val="75000"/>
                    </a:schemeClr>
                  </a:buClr>
                  <a:buFont typeface="+mj-lt"/>
                  <a:buAutoNum type="arabicPeriod"/>
                </a:pPr>
                <a14:m>
                  <m:oMath xmlns:m="http://schemas.openxmlformats.org/officeDocument/2006/math">
                    <m:r>
                      <a:rPr lang="en-US" b="0" i="1" smtClean="0">
                        <a:latin typeface="Cambria Math" panose="02040503050406030204" pitchFamily="18" charset="0"/>
                        <a:ea typeface="Cambria Math" panose="02040503050406030204" pitchFamily="18" charset="0"/>
                      </a:rPr>
                      <m:t>6×</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8</m:t>
                        </m:r>
                      </m:sup>
                    </m:sSup>
                  </m:oMath>
                </a14:m>
                <a:endParaRPr lang="en-US" b="0" dirty="0" smtClean="0">
                  <a:latin typeface="Cambria Math" panose="02040503050406030204" pitchFamily="18" charset="0"/>
                  <a:ea typeface="Cambria Math" panose="02040503050406030204" pitchFamily="18" charset="0"/>
                </a:endParaRPr>
              </a:p>
              <a:p>
                <a:pPr marL="118872" indent="0">
                  <a:buNone/>
                </a:pPr>
                <a:r>
                  <a:rPr lang="en-US" dirty="0" smtClean="0">
                    <a:latin typeface="Cambria Math" panose="02040503050406030204" pitchFamily="18" charset="0"/>
                    <a:ea typeface="Cambria Math" panose="02040503050406030204" pitchFamily="18" charset="0"/>
                  </a:rPr>
                  <a:t>**When your </a:t>
                </a:r>
                <a:r>
                  <a:rPr lang="en-US" b="1" u="sng" dirty="0" smtClean="0">
                    <a:latin typeface="Cambria Math" panose="02040503050406030204" pitchFamily="18" charset="0"/>
                    <a:ea typeface="Cambria Math" panose="02040503050406030204" pitchFamily="18" charset="0"/>
                  </a:rPr>
                  <a:t>entire</a:t>
                </a:r>
                <a:r>
                  <a:rPr lang="en-US" dirty="0" smtClean="0">
                    <a:latin typeface="Cambria Math" panose="02040503050406030204" pitchFamily="18" charset="0"/>
                    <a:ea typeface="Cambria Math" panose="02040503050406030204" pitchFamily="18" charset="0"/>
                  </a:rPr>
                  <a:t> team is done check your answers!</a:t>
                </a:r>
                <a:endParaRPr lang="en-US" dirty="0">
                  <a:latin typeface="Cambria Math" panose="02040503050406030204" pitchFamily="18" charset="0"/>
                  <a:ea typeface="Cambria Math"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89" t="-659" b="-2372"/>
                </a:stretch>
              </a:blipFill>
            </p:spPr>
            <p:txBody>
              <a:bodyPr/>
              <a:lstStyle/>
              <a:p>
                <a:r>
                  <a:rPr lang="en-US">
                    <a:noFill/>
                  </a:rPr>
                  <a:t> </a:t>
                </a:r>
              </a:p>
            </p:txBody>
          </p:sp>
        </mc:Fallback>
      </mc:AlternateContent>
    </p:spTree>
    <p:extLst>
      <p:ext uri="{BB962C8B-B14F-4D97-AF65-F5344CB8AC3E}">
        <p14:creationId xmlns:p14="http://schemas.microsoft.com/office/powerpoint/2010/main" val="261184955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Comparing Numbers Written in Scientific Notation</a:t>
            </a:r>
          </a:p>
        </p:txBody>
      </p:sp>
      <mc:AlternateContent xmlns:mc="http://schemas.openxmlformats.org/markup-compatibility/2006" xmlns:a14="http://schemas.microsoft.com/office/drawing/2010/main">
        <mc:Choice Requires="a14">
          <p:sp>
            <p:nvSpPr>
              <p:cNvPr id="3" name="TextBox 2"/>
              <p:cNvSpPr txBox="1"/>
              <p:nvPr/>
            </p:nvSpPr>
            <p:spPr>
              <a:xfrm>
                <a:off x="838200" y="1752600"/>
                <a:ext cx="7467600" cy="4901983"/>
              </a:xfrm>
              <a:prstGeom prst="rect">
                <a:avLst/>
              </a:prstGeom>
              <a:noFill/>
            </p:spPr>
            <p:txBody>
              <a:bodyPr wrap="square" rtlCol="0">
                <a:spAutoFit/>
              </a:bodyPr>
              <a:lstStyle/>
              <a:p>
                <a:pPr marL="457200" indent="-457200">
                  <a:buFont typeface="+mj-lt"/>
                  <a:buAutoNum type="alphaLcPeriod"/>
                </a:pPr>
                <a:r>
                  <a:rPr lang="en-US" sz="2400" dirty="0" smtClean="0">
                    <a:latin typeface="Cambria Math" panose="02040503050406030204" pitchFamily="18" charset="0"/>
                    <a:ea typeface="Cambria Math" panose="02040503050406030204" pitchFamily="18" charset="0"/>
                  </a:rPr>
                  <a:t>The Fornax Dwarf galaxy is </a:t>
                </a:r>
                <a14:m>
                  <m:oMath xmlns:m="http://schemas.openxmlformats.org/officeDocument/2006/math">
                    <m:r>
                      <a:rPr lang="en-US" sz="2400" b="0" i="1" smtClean="0">
                        <a:latin typeface="Cambria Math" panose="02040503050406030204" pitchFamily="18" charset="0"/>
                        <a:ea typeface="Cambria Math" panose="02040503050406030204" pitchFamily="18" charset="0"/>
                      </a:rPr>
                      <m:t>4.6×</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5</m:t>
                        </m:r>
                      </m:sup>
                    </m:sSup>
                  </m:oMath>
                </a14:m>
                <a:r>
                  <a:rPr lang="en-US" sz="2400" dirty="0" smtClean="0">
                    <a:latin typeface="Cambria Math" panose="02040503050406030204" pitchFamily="18" charset="0"/>
                    <a:ea typeface="Cambria Math" panose="02040503050406030204" pitchFamily="18" charset="0"/>
                  </a:rPr>
                  <a:t> light-years away from Earth, while Andromeda is </a:t>
                </a:r>
                <a14:m>
                  <m:oMath xmlns:m="http://schemas.openxmlformats.org/officeDocument/2006/math">
                    <m:r>
                      <a:rPr lang="en-US" sz="2400" b="0" i="1" smtClean="0">
                        <a:latin typeface="Cambria Math" panose="02040503050406030204" pitchFamily="18" charset="0"/>
                        <a:ea typeface="Cambria Math" panose="02040503050406030204" pitchFamily="18" charset="0"/>
                      </a:rPr>
                      <m:t>2.430 ×</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6</m:t>
                        </m:r>
                      </m:sup>
                    </m:sSup>
                  </m:oMath>
                </a14:m>
                <a:r>
                  <a:rPr lang="en-US" sz="2400" dirty="0" smtClean="0">
                    <a:latin typeface="Cambria Math" panose="02040503050406030204" pitchFamily="18" charset="0"/>
                    <a:ea typeface="Cambria Math" panose="02040503050406030204" pitchFamily="18" charset="0"/>
                  </a:rPr>
                  <a:t> light-years away from Earth. Which is closer to Earth?</a:t>
                </a:r>
              </a:p>
              <a:p>
                <a:pPr marL="457200" indent="-457200">
                  <a:buFont typeface="Arial" panose="020B0604020202020204" pitchFamily="34" charset="0"/>
                  <a:buChar char="•"/>
                </a:pPr>
                <a:r>
                  <a:rPr lang="en-US" sz="2400" dirty="0" smtClean="0">
                    <a:solidFill>
                      <a:srgbClr val="C00000"/>
                    </a:solidFill>
                    <a:latin typeface="Cambria Math" panose="02040503050406030204" pitchFamily="18" charset="0"/>
                    <a:ea typeface="Cambria Math" panose="02040503050406030204" pitchFamily="18" charset="0"/>
                  </a:rPr>
                  <a:t>In order to compare their distances we need both numbers to be products of the same power. </a:t>
                </a:r>
              </a:p>
              <a:p>
                <a:r>
                  <a:rPr lang="en-US" sz="2400" b="0" dirty="0" smtClean="0">
                    <a:solidFill>
                      <a:srgbClr val="C00000"/>
                    </a:solidFill>
                    <a:ea typeface="Cambria Math" panose="02040503050406030204" pitchFamily="18" charset="0"/>
                  </a:rPr>
                  <a:t>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4.6×</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5</m:t>
                        </m:r>
                      </m:sup>
                    </m:sSup>
                  </m:oMath>
                </a14:m>
                <a:r>
                  <a:rPr lang="en-US" sz="2400" dirty="0" smtClean="0">
                    <a:solidFill>
                      <a:srgbClr val="C00000"/>
                    </a:solidFill>
                    <a:latin typeface="Cambria Math" panose="02040503050406030204" pitchFamily="18" charset="0"/>
                    <a:ea typeface="Cambria Math" panose="02040503050406030204" pitchFamily="18" charset="0"/>
                  </a:rPr>
                  <a:t> and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24.30×</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5</m:t>
                        </m:r>
                      </m:sup>
                    </m:sSup>
                  </m:oMath>
                </a14:m>
                <a:endParaRPr lang="en-US" sz="2400" dirty="0" smtClean="0">
                  <a:latin typeface="Cambria Math" panose="02040503050406030204" pitchFamily="18" charset="0"/>
                  <a:ea typeface="Cambria Math" panose="02040503050406030204" pitchFamily="18" charset="0"/>
                </a:endParaRPr>
              </a:p>
              <a:p>
                <a:pPr marL="342900" indent="-342900">
                  <a:buFont typeface="Arial" panose="020B0604020202020204" pitchFamily="34" charset="0"/>
                  <a:buChar char="•"/>
                </a:pPr>
                <a:r>
                  <a:rPr lang="en-US" sz="2400" dirty="0" smtClean="0">
                    <a:solidFill>
                      <a:srgbClr val="C00000"/>
                    </a:solidFill>
                    <a:latin typeface="Cambria Math" panose="02040503050406030204" pitchFamily="18" charset="0"/>
                    <a:ea typeface="Cambria Math" panose="02040503050406030204" pitchFamily="18" charset="0"/>
                  </a:rPr>
                  <a:t>Now we can compare their distances from Earth.</a:t>
                </a:r>
              </a:p>
              <a:p>
                <a:r>
                  <a:rPr lang="en-US" sz="2400" dirty="0" smtClean="0">
                    <a:solidFill>
                      <a:srgbClr val="C00000"/>
                    </a:solidFill>
                    <a:latin typeface="Cambria Math" panose="02040503050406030204" pitchFamily="18" charset="0"/>
                    <a:ea typeface="Cambria Math" panose="02040503050406030204" pitchFamily="18" charset="0"/>
                  </a:rPr>
                  <a:t>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4.6&lt;24.30</m:t>
                    </m:r>
                  </m:oMath>
                </a14:m>
                <a:r>
                  <a:rPr lang="en-US" sz="2400" dirty="0" smtClean="0">
                    <a:solidFill>
                      <a:srgbClr val="C00000"/>
                    </a:solidFill>
                    <a:latin typeface="Cambria Math" panose="02040503050406030204" pitchFamily="18" charset="0"/>
                    <a:ea typeface="Cambria Math" panose="02040503050406030204" pitchFamily="18" charset="0"/>
                  </a:rPr>
                  <a:t> </a:t>
                </a:r>
              </a:p>
              <a:p>
                <a:pPr marL="342900" indent="-342900">
                  <a:buFont typeface="Arial" panose="020B0604020202020204" pitchFamily="34" charset="0"/>
                  <a:buChar char="•"/>
                </a:pPr>
                <a:r>
                  <a:rPr lang="en-US" sz="2400" dirty="0" smtClean="0">
                    <a:solidFill>
                      <a:srgbClr val="C00000"/>
                    </a:solidFill>
                    <a:latin typeface="Cambria Math" panose="02040503050406030204" pitchFamily="18" charset="0"/>
                    <a:ea typeface="Cambria Math" panose="02040503050406030204" pitchFamily="18" charset="0"/>
                  </a:rPr>
                  <a:t>Therefore, Fornax Dwarf is closer to Earth.</a:t>
                </a:r>
              </a:p>
              <a:p>
                <a:r>
                  <a:rPr lang="en-US" sz="2400" dirty="0" smtClean="0">
                    <a:solidFill>
                      <a:srgbClr val="C00000"/>
                    </a:solidFill>
                    <a:latin typeface="Cambria Math" panose="02040503050406030204" pitchFamily="18" charset="0"/>
                    <a:ea typeface="Cambria Math" panose="02040503050406030204" pitchFamily="18" charset="0"/>
                  </a:rPr>
                  <a:t>	</a:t>
                </a:r>
              </a:p>
              <a:p>
                <a:r>
                  <a:rPr lang="en-US" sz="2400" dirty="0">
                    <a:latin typeface="Cambria Math" panose="02040503050406030204" pitchFamily="18" charset="0"/>
                    <a:ea typeface="Cambria Math" panose="02040503050406030204" pitchFamily="18" charset="0"/>
                  </a:rPr>
                  <a:t>	</a:t>
                </a:r>
                <a:endParaRPr lang="en-US" sz="2400" dirty="0" smtClean="0">
                  <a:latin typeface="Cambria Math" panose="02040503050406030204" pitchFamily="18" charset="0"/>
                  <a:ea typeface="Cambria Math" panose="02040503050406030204" pitchFamily="18" charset="0"/>
                </a:endParaRPr>
              </a:p>
              <a:p>
                <a:pPr marL="457200" indent="-457200">
                  <a:buFont typeface="+mj-lt"/>
                  <a:buAutoNum type="alphaLcPeriod"/>
                </a:pPr>
                <a:endParaRPr lang="en-US" sz="2400" dirty="0">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838200" y="1752600"/>
                <a:ext cx="7467600" cy="4901983"/>
              </a:xfrm>
              <a:prstGeom prst="rect">
                <a:avLst/>
              </a:prstGeom>
              <a:blipFill rotWithShape="0">
                <a:blip r:embed="rId2"/>
                <a:stretch>
                  <a:fillRect l="-1224" t="-995"/>
                </a:stretch>
              </a:blipFill>
            </p:spPr>
            <p:txBody>
              <a:bodyPr/>
              <a:lstStyle/>
              <a:p>
                <a:r>
                  <a:rPr lang="en-US">
                    <a:noFill/>
                  </a:rPr>
                  <a:t> </a:t>
                </a:r>
              </a:p>
            </p:txBody>
          </p:sp>
        </mc:Fallback>
      </mc:AlternateContent>
    </p:spTree>
    <p:extLst>
      <p:ext uri="{BB962C8B-B14F-4D97-AF65-F5344CB8AC3E}">
        <p14:creationId xmlns:p14="http://schemas.microsoft.com/office/powerpoint/2010/main" val="12055981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rIns="45720" rtlCol="0" anchor="ctr">
            <a:noAutofit/>
            <a:scene3d>
              <a:camera prst="orthographicFront"/>
              <a:lightRig rig="threePt" dir="t">
                <a:rot lat="0" lon="0" rev="4800000"/>
              </a:lightRig>
            </a:scene3d>
            <a:sp3d prstMaterial="matte">
              <a:bevelT w="50800" h="10160"/>
            </a:sp3d>
          </a:bodyPr>
          <a:lstStyle/>
          <a:p>
            <a:r>
              <a:rPr lang="en-US" sz="4400" dirty="0">
                <a:solidFill>
                  <a:schemeClr val="accent3">
                    <a:lumMod val="60000"/>
                    <a:lumOff val="40000"/>
                  </a:schemeClr>
                </a:solidFill>
              </a:rPr>
              <a:t>Comparing Numbers Written in Scientific Notation</a:t>
            </a:r>
          </a:p>
        </p:txBody>
      </p:sp>
      <mc:AlternateContent xmlns:mc="http://schemas.openxmlformats.org/markup-compatibility/2006" xmlns:a14="http://schemas.microsoft.com/office/drawing/2010/main">
        <mc:Choice Requires="a14">
          <p:sp>
            <p:nvSpPr>
              <p:cNvPr id="3" name="TextBox 2"/>
              <p:cNvSpPr txBox="1"/>
              <p:nvPr/>
            </p:nvSpPr>
            <p:spPr>
              <a:xfrm>
                <a:off x="609600" y="1524000"/>
                <a:ext cx="7924800" cy="4893647"/>
              </a:xfrm>
              <a:prstGeom prst="rect">
                <a:avLst/>
              </a:prstGeom>
              <a:noFill/>
            </p:spPr>
            <p:txBody>
              <a:bodyPr wrap="square" rtlCol="0">
                <a:spAutoFit/>
              </a:bodyPr>
              <a:lstStyle/>
              <a:p>
                <a:pPr marL="457200" indent="-457200">
                  <a:buFont typeface="+mj-lt"/>
                  <a:buAutoNum type="alphaLcPeriod" startAt="2"/>
                </a:pPr>
                <a:r>
                  <a:rPr lang="en-US" sz="2400" dirty="0" smtClean="0">
                    <a:latin typeface="Cambria Math" panose="02040503050406030204" pitchFamily="18" charset="0"/>
                    <a:ea typeface="Cambria Math" panose="02040503050406030204" pitchFamily="18" charset="0"/>
                  </a:rPr>
                  <a:t>The average lifetime of the tau lepton is </a:t>
                </a:r>
                <a14:m>
                  <m:oMath xmlns:m="http://schemas.openxmlformats.org/officeDocument/2006/math">
                    <m:r>
                      <a:rPr lang="en-US" sz="2400" b="0" i="1" smtClean="0">
                        <a:latin typeface="Cambria Math" panose="02040503050406030204" pitchFamily="18" charset="0"/>
                        <a:ea typeface="Cambria Math" panose="02040503050406030204" pitchFamily="18" charset="0"/>
                      </a:rPr>
                      <m:t>2.906×</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−13</m:t>
                        </m:r>
                      </m:sup>
                    </m:sSup>
                  </m:oMath>
                </a14:m>
                <a:r>
                  <a:rPr lang="en-US" sz="2400" dirty="0" smtClean="0">
                    <a:latin typeface="Cambria Math" panose="02040503050406030204" pitchFamily="18" charset="0"/>
                    <a:ea typeface="Cambria Math" panose="02040503050406030204" pitchFamily="18" charset="0"/>
                  </a:rPr>
                  <a:t>seconds, and the average lifetime of the neutral pion is </a:t>
                </a:r>
                <a14:m>
                  <m:oMath xmlns:m="http://schemas.openxmlformats.org/officeDocument/2006/math">
                    <m:r>
                      <a:rPr lang="en-US" sz="2400" b="0" i="1" smtClean="0">
                        <a:latin typeface="Cambria Math" panose="02040503050406030204" pitchFamily="18" charset="0"/>
                        <a:ea typeface="Cambria Math" panose="02040503050406030204" pitchFamily="18" charset="0"/>
                      </a:rPr>
                      <m:t>8.4×</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−17</m:t>
                        </m:r>
                      </m:sup>
                    </m:sSup>
                  </m:oMath>
                </a14:m>
                <a:r>
                  <a:rPr lang="en-US" sz="2400" dirty="0" smtClean="0">
                    <a:latin typeface="Cambria Math" panose="02040503050406030204" pitchFamily="18" charset="0"/>
                    <a:ea typeface="Cambria Math" panose="02040503050406030204" pitchFamily="18" charset="0"/>
                  </a:rPr>
                  <a:t>seconds. Explain which subatomic particle has a longer average lifetime. </a:t>
                </a:r>
              </a:p>
              <a:p>
                <a:r>
                  <a:rPr lang="en-US" sz="2400" dirty="0" smtClean="0">
                    <a:latin typeface="Cambria Math" panose="02040503050406030204" pitchFamily="18" charset="0"/>
                    <a:ea typeface="Cambria Math" panose="02040503050406030204" pitchFamily="18" charset="0"/>
                  </a:rPr>
                  <a:t>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29,060×</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−17</m:t>
                        </m:r>
                      </m:sup>
                    </m:sSup>
                    <m:r>
                      <a:rPr lang="en-US" sz="2400" b="0" i="1" smtClean="0">
                        <a:solidFill>
                          <a:srgbClr val="C00000"/>
                        </a:solidFill>
                        <a:latin typeface="Cambria Math" panose="02040503050406030204" pitchFamily="18" charset="0"/>
                        <a:ea typeface="Cambria Math" panose="02040503050406030204" pitchFamily="18" charset="0"/>
                      </a:rPr>
                      <m:t>𝑎𝑛𝑑</m:t>
                    </m:r>
                    <m:r>
                      <a:rPr lang="en-US" sz="2400" b="0" i="1" smtClean="0">
                        <a:solidFill>
                          <a:srgbClr val="C00000"/>
                        </a:solidFill>
                        <a:latin typeface="Cambria Math" panose="02040503050406030204" pitchFamily="18" charset="0"/>
                        <a:ea typeface="Cambria Math" panose="02040503050406030204" pitchFamily="18" charset="0"/>
                      </a:rPr>
                      <m:t> 8.4×</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−17</m:t>
                        </m:r>
                      </m:sup>
                    </m:sSup>
                  </m:oMath>
                </a14:m>
                <a:endParaRPr lang="en-US" sz="2400" dirty="0" smtClean="0">
                  <a:latin typeface="Cambria Math" panose="02040503050406030204" pitchFamily="18" charset="0"/>
                  <a:ea typeface="Cambria Math" panose="02040503050406030204" pitchFamily="18" charset="0"/>
                </a:endParaRPr>
              </a:p>
              <a:p>
                <a:r>
                  <a:rPr lang="en-US" sz="2400" dirty="0">
                    <a:latin typeface="Cambria Math" panose="02040503050406030204" pitchFamily="18" charset="0"/>
                    <a:ea typeface="Cambria Math" panose="02040503050406030204" pitchFamily="18" charset="0"/>
                  </a:rPr>
                  <a:t>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29,060&gt;8.4</m:t>
                    </m:r>
                  </m:oMath>
                </a14:m>
                <a:r>
                  <a:rPr lang="en-US" sz="2400" dirty="0" smtClean="0">
                    <a:solidFill>
                      <a:srgbClr val="C00000"/>
                    </a:solidFill>
                    <a:latin typeface="Cambria Math" panose="02040503050406030204" pitchFamily="18" charset="0"/>
                    <a:ea typeface="Cambria Math" panose="02040503050406030204" pitchFamily="18" charset="0"/>
                  </a:rPr>
                  <a:t> </a:t>
                </a:r>
              </a:p>
              <a:p>
                <a:r>
                  <a:rPr lang="en-US" sz="2400" dirty="0">
                    <a:solidFill>
                      <a:srgbClr val="C00000"/>
                    </a:solidFill>
                    <a:latin typeface="Cambria Math" panose="02040503050406030204" pitchFamily="18" charset="0"/>
                    <a:ea typeface="Cambria Math" panose="02040503050406030204" pitchFamily="18" charset="0"/>
                  </a:rPr>
                  <a:t>	</a:t>
                </a:r>
                <a:r>
                  <a:rPr lang="en-US" sz="2400" dirty="0" smtClean="0">
                    <a:solidFill>
                      <a:srgbClr val="C00000"/>
                    </a:solidFill>
                    <a:latin typeface="Cambria Math" panose="02040503050406030204" pitchFamily="18" charset="0"/>
                    <a:ea typeface="Cambria Math" panose="02040503050406030204" pitchFamily="18" charset="0"/>
                  </a:rPr>
                  <a:t>Therefore, Tau Lepton has a longer average 	lifetime.</a:t>
                </a:r>
                <a:endParaRPr lang="en-US" sz="2400" dirty="0">
                  <a:latin typeface="Cambria Math" panose="02040503050406030204" pitchFamily="18" charset="0"/>
                  <a:ea typeface="Cambria Math" panose="02040503050406030204" pitchFamily="18" charset="0"/>
                </a:endParaRPr>
              </a:p>
              <a:p>
                <a:pPr marL="457200" indent="-457200">
                  <a:buFont typeface="+mj-lt"/>
                  <a:buAutoNum type="alphaLcPeriod" startAt="3"/>
                </a:pPr>
                <a:r>
                  <a:rPr lang="en-US" sz="2400" dirty="0" smtClean="0">
                    <a:latin typeface="Cambria Math" panose="02040503050406030204" pitchFamily="18" charset="0"/>
                    <a:ea typeface="Cambria Math" panose="02040503050406030204" pitchFamily="18" charset="0"/>
                  </a:rPr>
                  <a:t>Compare </a:t>
                </a:r>
                <a14:m>
                  <m:oMath xmlns:m="http://schemas.openxmlformats.org/officeDocument/2006/math">
                    <m:r>
                      <a:rPr lang="en-US" sz="2400" b="0" i="1" smtClean="0">
                        <a:latin typeface="Cambria Math" panose="02040503050406030204" pitchFamily="18" charset="0"/>
                        <a:ea typeface="Cambria Math" panose="02040503050406030204" pitchFamily="18" charset="0"/>
                      </a:rPr>
                      <m:t>9.3×</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28</m:t>
                        </m:r>
                      </m:sup>
                    </m:sSup>
                  </m:oMath>
                </a14:m>
                <a:r>
                  <a:rPr lang="en-US" sz="2400" dirty="0" smtClean="0">
                    <a:latin typeface="Cambria Math" panose="02040503050406030204" pitchFamily="18" charset="0"/>
                    <a:ea typeface="Cambria Math" panose="02040503050406030204" pitchFamily="18" charset="0"/>
                  </a:rPr>
                  <a:t> and </a:t>
                </a:r>
                <a14:m>
                  <m:oMath xmlns:m="http://schemas.openxmlformats.org/officeDocument/2006/math">
                    <m:r>
                      <a:rPr lang="en-US" sz="2400" b="0" i="1" smtClean="0">
                        <a:latin typeface="Cambria Math" panose="02040503050406030204" pitchFamily="18" charset="0"/>
                        <a:ea typeface="Cambria Math" panose="02040503050406030204" pitchFamily="18" charset="0"/>
                      </a:rPr>
                      <m:t>9.2879</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10</m:t>
                        </m:r>
                      </m:e>
                      <m:sup>
                        <m:r>
                          <a:rPr lang="en-US" sz="2400" b="0" i="1" smtClean="0">
                            <a:latin typeface="Cambria Math" panose="02040503050406030204" pitchFamily="18" charset="0"/>
                            <a:ea typeface="Cambria Math" panose="02040503050406030204" pitchFamily="18" charset="0"/>
                          </a:rPr>
                          <m:t>28</m:t>
                        </m:r>
                      </m:sup>
                    </m:sSup>
                  </m:oMath>
                </a14:m>
                <a:r>
                  <a:rPr lang="en-US" sz="2400" dirty="0" smtClean="0">
                    <a:latin typeface="Cambria Math" panose="02040503050406030204" pitchFamily="18" charset="0"/>
                    <a:ea typeface="Cambria Math" panose="02040503050406030204" pitchFamily="18" charset="0"/>
                  </a:rPr>
                  <a:t>.</a:t>
                </a:r>
              </a:p>
              <a:p>
                <a:r>
                  <a:rPr lang="en-US" sz="2400" dirty="0">
                    <a:latin typeface="Cambria Math" panose="02040503050406030204" pitchFamily="18" charset="0"/>
                    <a:ea typeface="Cambria Math" panose="02040503050406030204" pitchFamily="18" charset="0"/>
                  </a:rPr>
                  <a:t>	</a:t>
                </a:r>
                <a:r>
                  <a:rPr lang="en-US" sz="2400" dirty="0" smtClean="0">
                    <a:solidFill>
                      <a:srgbClr val="C00000"/>
                    </a:solidFill>
                    <a:latin typeface="Cambria Math" panose="02040503050406030204" pitchFamily="18" charset="0"/>
                    <a:ea typeface="Cambria Math" panose="02040503050406030204" pitchFamily="18" charset="0"/>
                  </a:rPr>
                  <a:t>They are both products of the same power so we 	only need to compare 9.3 and 9.287910</a:t>
                </a:r>
              </a:p>
              <a:p>
                <a:r>
                  <a:rPr lang="en-US" sz="2400" dirty="0">
                    <a:solidFill>
                      <a:srgbClr val="C00000"/>
                    </a:solidFill>
                    <a:latin typeface="Cambria Math" panose="02040503050406030204" pitchFamily="18" charset="0"/>
                    <a:ea typeface="Cambria Math" panose="02040503050406030204" pitchFamily="18" charset="0"/>
                  </a:rPr>
                  <a:t>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9.3&gt;9.287910</m:t>
                    </m:r>
                  </m:oMath>
                </a14:m>
                <a:endParaRPr lang="en-US" sz="2400" dirty="0">
                  <a:solidFill>
                    <a:srgbClr val="C00000"/>
                  </a:solidFill>
                  <a:latin typeface="Cambria Math" panose="02040503050406030204" pitchFamily="18" charset="0"/>
                  <a:ea typeface="Cambria Math" panose="02040503050406030204" pitchFamily="18" charset="0"/>
                </a:endParaRPr>
              </a:p>
              <a:p>
                <a:r>
                  <a:rPr lang="en-US" sz="2400" dirty="0" smtClean="0">
                    <a:solidFill>
                      <a:srgbClr val="C00000"/>
                    </a:solidFill>
                    <a:latin typeface="Cambria Math" panose="02040503050406030204" pitchFamily="18" charset="0"/>
                    <a:ea typeface="Cambria Math" panose="02040503050406030204" pitchFamily="18" charset="0"/>
                  </a:rPr>
                  <a:t>	Therefore, </a:t>
                </a:r>
                <a14:m>
                  <m:oMath xmlns:m="http://schemas.openxmlformats.org/officeDocument/2006/math">
                    <m:r>
                      <a:rPr lang="en-US" sz="2400" b="0" i="1" smtClean="0">
                        <a:solidFill>
                          <a:srgbClr val="C00000"/>
                        </a:solidFill>
                        <a:latin typeface="Cambria Math" panose="02040503050406030204" pitchFamily="18" charset="0"/>
                        <a:ea typeface="Cambria Math" panose="02040503050406030204" pitchFamily="18" charset="0"/>
                      </a:rPr>
                      <m:t>9.3×</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28</m:t>
                        </m:r>
                      </m:sup>
                    </m:sSup>
                    <m:r>
                      <m:rPr>
                        <m:sty m:val="p"/>
                      </m:rPr>
                      <a:rPr lang="en-US" sz="2400" b="0" i="0" smtClean="0">
                        <a:solidFill>
                          <a:srgbClr val="C00000"/>
                        </a:solidFill>
                        <a:latin typeface="Cambria Math" panose="02040503050406030204" pitchFamily="18" charset="0"/>
                        <a:ea typeface="Cambria Math" panose="02040503050406030204" pitchFamily="18" charset="0"/>
                      </a:rPr>
                      <m:t>is</m:t>
                    </m:r>
                    <m:r>
                      <a:rPr lang="en-US" sz="2400" b="0" i="0" smtClean="0">
                        <a:solidFill>
                          <a:srgbClr val="C00000"/>
                        </a:solidFill>
                        <a:latin typeface="Cambria Math" panose="02040503050406030204" pitchFamily="18" charset="0"/>
                        <a:ea typeface="Cambria Math" panose="02040503050406030204" pitchFamily="18" charset="0"/>
                      </a:rPr>
                      <m:t> </m:t>
                    </m:r>
                    <m:r>
                      <m:rPr>
                        <m:sty m:val="p"/>
                      </m:rPr>
                      <a:rPr lang="en-US" sz="2400" b="0" i="0" smtClean="0">
                        <a:solidFill>
                          <a:srgbClr val="C00000"/>
                        </a:solidFill>
                        <a:latin typeface="Cambria Math" panose="02040503050406030204" pitchFamily="18" charset="0"/>
                        <a:ea typeface="Cambria Math" panose="02040503050406030204" pitchFamily="18" charset="0"/>
                      </a:rPr>
                      <m:t>larger</m:t>
                    </m:r>
                    <m:r>
                      <a:rPr lang="en-US" sz="2400" b="0" i="0" smtClean="0">
                        <a:solidFill>
                          <a:srgbClr val="C00000"/>
                        </a:solidFill>
                        <a:latin typeface="Cambria Math" panose="02040503050406030204" pitchFamily="18" charset="0"/>
                        <a:ea typeface="Cambria Math" panose="02040503050406030204" pitchFamily="18" charset="0"/>
                      </a:rPr>
                      <m:t> </m:t>
                    </m:r>
                    <m:r>
                      <m:rPr>
                        <m:sty m:val="p"/>
                      </m:rPr>
                      <a:rPr lang="en-US" sz="2400" b="0" i="0" smtClean="0">
                        <a:solidFill>
                          <a:srgbClr val="C00000"/>
                        </a:solidFill>
                        <a:latin typeface="Cambria Math" panose="02040503050406030204" pitchFamily="18" charset="0"/>
                        <a:ea typeface="Cambria Math" panose="02040503050406030204" pitchFamily="18" charset="0"/>
                      </a:rPr>
                      <m:t>than</m:t>
                    </m:r>
                    <m:r>
                      <a:rPr lang="en-US" sz="2400" b="0" i="0" smtClean="0">
                        <a:solidFill>
                          <a:srgbClr val="C00000"/>
                        </a:solidFill>
                        <a:latin typeface="Cambria Math" panose="02040503050406030204" pitchFamily="18" charset="0"/>
                        <a:ea typeface="Cambria Math" panose="02040503050406030204" pitchFamily="18" charset="0"/>
                      </a:rPr>
                      <m:t> 9.287910</m:t>
                    </m:r>
                    <m:r>
                      <a:rPr lang="en-US" sz="2400" b="0" i="1" smtClean="0">
                        <a:solidFill>
                          <a:srgbClr val="C00000"/>
                        </a:solidFill>
                        <a:latin typeface="Cambria Math" panose="02040503050406030204" pitchFamily="18" charset="0"/>
                        <a:ea typeface="Cambria Math" panose="02040503050406030204" pitchFamily="18" charset="0"/>
                      </a:rPr>
                      <m:t>×</m:t>
                    </m:r>
                    <m:sSup>
                      <m:sSupPr>
                        <m:ctrlPr>
                          <a:rPr lang="en-US" sz="2400" b="0" i="1" smtClean="0">
                            <a:solidFill>
                              <a:srgbClr val="C00000"/>
                            </a:solidFill>
                            <a:latin typeface="Cambria Math" panose="02040503050406030204" pitchFamily="18" charset="0"/>
                            <a:ea typeface="Cambria Math" panose="02040503050406030204" pitchFamily="18" charset="0"/>
                          </a:rPr>
                        </m:ctrlPr>
                      </m:sSupPr>
                      <m:e>
                        <m:r>
                          <a:rPr lang="en-US" sz="2400" b="0" i="1" smtClean="0">
                            <a:solidFill>
                              <a:srgbClr val="C00000"/>
                            </a:solidFill>
                            <a:latin typeface="Cambria Math" panose="02040503050406030204" pitchFamily="18" charset="0"/>
                            <a:ea typeface="Cambria Math" panose="02040503050406030204" pitchFamily="18" charset="0"/>
                          </a:rPr>
                          <m:t>10</m:t>
                        </m:r>
                      </m:e>
                      <m:sup>
                        <m:r>
                          <a:rPr lang="en-US" sz="2400" b="0" i="1" smtClean="0">
                            <a:solidFill>
                              <a:srgbClr val="C00000"/>
                            </a:solidFill>
                            <a:latin typeface="Cambria Math" panose="02040503050406030204" pitchFamily="18" charset="0"/>
                            <a:ea typeface="Cambria Math" panose="02040503050406030204" pitchFamily="18" charset="0"/>
                          </a:rPr>
                          <m:t>28</m:t>
                        </m:r>
                      </m:sup>
                    </m:sSup>
                  </m:oMath>
                </a14:m>
                <a:endParaRPr lang="en-US" sz="2400" dirty="0" smtClean="0">
                  <a:solidFill>
                    <a:srgbClr val="C00000"/>
                  </a:solidFill>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609600" y="1524000"/>
                <a:ext cx="7924800" cy="4893647"/>
              </a:xfrm>
              <a:prstGeom prst="rect">
                <a:avLst/>
              </a:prstGeom>
              <a:blipFill rotWithShape="0">
                <a:blip r:embed="rId2"/>
                <a:stretch>
                  <a:fillRect l="-1154" t="-996" b="-1868"/>
                </a:stretch>
              </a:blipFill>
            </p:spPr>
            <p:txBody>
              <a:bodyPr/>
              <a:lstStyle/>
              <a:p>
                <a:r>
                  <a:rPr lang="en-US">
                    <a:noFill/>
                  </a:rPr>
                  <a:t> </a:t>
                </a:r>
              </a:p>
            </p:txBody>
          </p:sp>
        </mc:Fallback>
      </mc:AlternateContent>
    </p:spTree>
    <p:extLst>
      <p:ext uri="{BB962C8B-B14F-4D97-AF65-F5344CB8AC3E}">
        <p14:creationId xmlns:p14="http://schemas.microsoft.com/office/powerpoint/2010/main" val="39129341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1029</TotalTime>
  <Words>450</Words>
  <Application>Microsoft Office PowerPoint</Application>
  <PresentationFormat>On-screen Show (4:3)</PresentationFormat>
  <Paragraphs>130</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 Math</vt:lpstr>
      <vt:lpstr>Corbel</vt:lpstr>
      <vt:lpstr>Wingdings</vt:lpstr>
      <vt:lpstr>Wingdings 2</vt:lpstr>
      <vt:lpstr>Wingdings 3</vt:lpstr>
      <vt:lpstr>Module</vt:lpstr>
      <vt:lpstr>Bell Work</vt:lpstr>
      <vt:lpstr>Will these products be positive or negative? How do you know?</vt:lpstr>
      <vt:lpstr>Is it necessary to do all of the calculations to determine the sign of the product? Why or why not? </vt:lpstr>
      <vt:lpstr>Fill in the blacks about whether the number is positive or negative. </vt:lpstr>
      <vt:lpstr>Product and Quotient of Powers</vt:lpstr>
      <vt:lpstr>Rally Coach</vt:lpstr>
      <vt:lpstr>Rally Coach</vt:lpstr>
      <vt:lpstr>Comparing Numbers Written in Scientific Notation</vt:lpstr>
      <vt:lpstr>Comparing Numbers Written in Scientific Notation</vt:lpstr>
      <vt:lpstr>Comparing Numbers Written in Scientific Notation</vt:lpstr>
      <vt:lpstr>Operations with Numbers in Scientific Notation</vt:lpstr>
      <vt:lpstr>Operations with Numbers in Scientific Notation</vt:lpstr>
      <vt:lpstr>Operations with Numbers in Scientific Notation</vt:lpstr>
      <vt:lpstr>Efficacy of Scientific Notation</vt:lpstr>
      <vt:lpstr>Efficacy of Scientific Notation</vt:lpstr>
      <vt:lpstr>Efficacy of Scientific Notation</vt:lpstr>
      <vt:lpstr>Efficacy of Scientific Notation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Bellwork</dc:title>
  <dc:creator>Sabrina</dc:creator>
  <cp:lastModifiedBy>Gibbs</cp:lastModifiedBy>
  <cp:revision>80</cp:revision>
  <dcterms:created xsi:type="dcterms:W3CDTF">2014-05-05T03:09:25Z</dcterms:created>
  <dcterms:modified xsi:type="dcterms:W3CDTF">2015-05-01T19:18:56Z</dcterms:modified>
</cp:coreProperties>
</file>