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notesSlides/notesSlide1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2" r:id="rId9"/>
    <p:sldId id="264" r:id="rId10"/>
    <p:sldId id="265" r:id="rId11"/>
    <p:sldId id="266" r:id="rId12"/>
    <p:sldId id="267" r:id="rId13"/>
    <p:sldId id="273" r:id="rId14"/>
    <p:sldId id="268" r:id="rId15"/>
    <p:sldId id="271" r:id="rId16"/>
    <p:sldId id="256" r:id="rId17"/>
    <p:sldId id="274" r:id="rId18"/>
    <p:sldId id="275" r:id="rId19"/>
    <p:sldId id="276" r:id="rId20"/>
    <p:sldId id="285" r:id="rId21"/>
    <p:sldId id="277" r:id="rId22"/>
    <p:sldId id="278" r:id="rId23"/>
    <p:sldId id="286" r:id="rId24"/>
    <p:sldId id="279" r:id="rId25"/>
    <p:sldId id="280" r:id="rId26"/>
    <p:sldId id="281" r:id="rId27"/>
    <p:sldId id="282" r:id="rId28"/>
    <p:sldId id="283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8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055CD-A0AA-40DF-9058-A6B813ACF6B1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54B9F-BE38-47E5-8C52-6AB4E5A06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3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CDBE2B-0207-4D30-9F4D-92E4CB01FD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06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CDBE2B-0207-4D30-9F4D-92E4CB01FD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92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CDBE2B-0207-4D30-9F4D-92E4CB01FD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2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CDBE2B-0207-4D30-9F4D-92E4CB01FD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59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CDBE2B-0207-4D30-9F4D-92E4CB01FD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9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CDBE2B-0207-4D30-9F4D-92E4CB01FD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19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CDBE2B-0207-4D30-9F4D-92E4CB01FD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20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CDBE2B-0207-4D30-9F4D-92E4CB01FD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81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CDBE2B-0207-4D30-9F4D-92E4CB01FD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24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CDBE2B-0207-4D30-9F4D-92E4CB01FD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86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CDBE2B-0207-4D30-9F4D-92E4CB01FD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35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CDBE2B-0207-4D30-9F4D-92E4CB01FD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26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CDBE2B-0207-4D30-9F4D-92E4CB01FD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4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FD2E-03FE-4272-A5D9-C05B92758B4D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B7A8-93DE-422B-BCE0-D557F6EDCE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FD2E-03FE-4272-A5D9-C05B92758B4D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B7A8-93DE-422B-BCE0-D557F6EDC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FD2E-03FE-4272-A5D9-C05B92758B4D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B7A8-93DE-422B-BCE0-D557F6EDC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FD2E-03FE-4272-A5D9-C05B92758B4D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B7A8-93DE-422B-BCE0-D557F6EDC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FD2E-03FE-4272-A5D9-C05B92758B4D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B7A8-93DE-422B-BCE0-D557F6EDCE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FD2E-03FE-4272-A5D9-C05B92758B4D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B7A8-93DE-422B-BCE0-D557F6EDC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FD2E-03FE-4272-A5D9-C05B92758B4D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B7A8-93DE-422B-BCE0-D557F6EDC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FD2E-03FE-4272-A5D9-C05B92758B4D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B7A8-93DE-422B-BCE0-D557F6EDC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FD2E-03FE-4272-A5D9-C05B92758B4D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B7A8-93DE-422B-BCE0-D557F6EDCE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FD2E-03FE-4272-A5D9-C05B92758B4D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B7A8-93DE-422B-BCE0-D557F6EDCE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59AFD2E-03FE-4272-A5D9-C05B92758B4D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478B7A8-93DE-422B-BCE0-D557F6EDCE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59AFD2E-03FE-4272-A5D9-C05B92758B4D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478B7A8-93DE-422B-BCE0-D557F6EDCE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4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5.bin"/><Relationship Id="rId2" Type="http://schemas.openxmlformats.org/officeDocument/2006/relationships/tags" Target="../tags/tag3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2.wmf"/><Relationship Id="rId14" Type="http://schemas.openxmlformats.org/officeDocument/2006/relationships/image" Target="../media/image35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4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wmf"/><Relationship Id="rId12" Type="http://schemas.openxmlformats.org/officeDocument/2006/relationships/image" Target="../media/image40.wmf"/><Relationship Id="rId2" Type="http://schemas.openxmlformats.org/officeDocument/2006/relationships/tags" Target="../tags/tag3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38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46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14.bin"/><Relationship Id="rId2" Type="http://schemas.openxmlformats.org/officeDocument/2006/relationships/tags" Target="../tags/tag3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4.wmf"/><Relationship Id="rId1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2" Type="http://schemas.openxmlformats.org/officeDocument/2006/relationships/tags" Target="../tags/tag3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8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1.png"/><Relationship Id="rId2" Type="http://schemas.openxmlformats.org/officeDocument/2006/relationships/tags" Target="../tags/tag3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0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56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21.bin"/><Relationship Id="rId2" Type="http://schemas.openxmlformats.org/officeDocument/2006/relationships/tags" Target="../tags/tag3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54.wmf"/><Relationship Id="rId14" Type="http://schemas.openxmlformats.org/officeDocument/2006/relationships/image" Target="../media/image57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7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9.wmf"/><Relationship Id="rId12" Type="http://schemas.openxmlformats.org/officeDocument/2006/relationships/image" Target="../media/image61.wmf"/><Relationship Id="rId2" Type="http://schemas.openxmlformats.org/officeDocument/2006/relationships/tags" Target="../tags/tag3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58.wmf"/><Relationship Id="rId15" Type="http://schemas.openxmlformats.org/officeDocument/2006/relationships/image" Target="../media/image63.jpeg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60.wmf"/><Relationship Id="rId14" Type="http://schemas.openxmlformats.org/officeDocument/2006/relationships/image" Target="../media/image6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think you did on the Math FSA? Did you feel prepared?</a:t>
            </a:r>
          </a:p>
          <a:p>
            <a:endParaRPr lang="en-US" dirty="0"/>
          </a:p>
          <a:p>
            <a:r>
              <a:rPr lang="en-US" dirty="0" smtClean="0"/>
              <a:t>What is one math related goal you want to accomplish between now and the end of the school year?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Quotient of Powers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153400" cy="330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9600" y="54864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How do you get an exponent of 5 from the initial exponents of 6 and 1?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623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Quotient of Powers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153400" cy="239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381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Dividing Powers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You can divide monomials by subtracting the exponent. Find each quotient.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200400"/>
            <a:ext cx="595885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96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Dividing Powers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You can divide monomials by subtracting the exponent. Find each quotient.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124200"/>
            <a:ext cx="5723173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96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Progress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212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80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01" b="51005"/>
          <a:stretch/>
        </p:blipFill>
        <p:spPr bwMode="auto">
          <a:xfrm>
            <a:off x="685800" y="2362199"/>
            <a:ext cx="3429000" cy="226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51"/>
          <a:stretch/>
        </p:blipFill>
        <p:spPr bwMode="auto">
          <a:xfrm>
            <a:off x="4343400" y="2362200"/>
            <a:ext cx="4063902" cy="226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You Try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54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13-4B Negative Exponents</a:t>
            </a:r>
            <a:endParaRPr lang="en-US" sz="5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9144000" cy="417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 smtClean="0"/>
              <a:t>Analyze the Pattern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6858000" cy="868362"/>
          </a:xfrm>
        </p:spPr>
        <p:txBody>
          <a:bodyPr/>
          <a:lstStyle/>
          <a:p>
            <a:r>
              <a:rPr lang="en-US" dirty="0" smtClean="0"/>
              <a:t>Negative Exponents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915400" cy="238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4611231"/>
            <a:ext cx="708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What does the phrase “multiplicative inverse” mean?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What do you think a number in the denominator with a negative exponent would look like?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6858000" cy="868362"/>
          </a:xfrm>
        </p:spPr>
        <p:txBody>
          <a:bodyPr/>
          <a:lstStyle/>
          <a:p>
            <a:r>
              <a:rPr lang="en-US" dirty="0" smtClean="0"/>
              <a:t>Use Positive Exponents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800600"/>
          </a:xfrm>
        </p:spPr>
        <p:txBody>
          <a:bodyPr/>
          <a:lstStyle/>
          <a:p>
            <a:r>
              <a:rPr lang="en-US" sz="3600" dirty="0" smtClean="0"/>
              <a:t>Write each expression using a positive exponent.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505200"/>
            <a:ext cx="593994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798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838200" y="2667000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13-4 A Multiply and Divide Monomials</a:t>
            </a:r>
            <a:endParaRPr lang="en-US" sz="66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6858000" cy="868362"/>
          </a:xfrm>
        </p:spPr>
        <p:txBody>
          <a:bodyPr/>
          <a:lstStyle/>
          <a:p>
            <a:r>
              <a:rPr lang="en-US" dirty="0" smtClean="0"/>
              <a:t>Use Positive Exponents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800600"/>
          </a:xfrm>
        </p:spPr>
        <p:txBody>
          <a:bodyPr/>
          <a:lstStyle/>
          <a:p>
            <a:r>
              <a:rPr lang="en-US" sz="3600" dirty="0" smtClean="0"/>
              <a:t>Write each expression using a positive exponent.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352800"/>
            <a:ext cx="710661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798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858000" cy="868362"/>
          </a:xfrm>
        </p:spPr>
        <p:txBody>
          <a:bodyPr/>
          <a:lstStyle/>
          <a:p>
            <a:r>
              <a:rPr lang="en-US" dirty="0" smtClean="0"/>
              <a:t>Check Your Progress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133600"/>
            <a:ext cx="364855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286000"/>
            <a:ext cx="30137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08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858000" cy="868362"/>
          </a:xfrm>
        </p:spPr>
        <p:txBody>
          <a:bodyPr/>
          <a:lstStyle/>
          <a:p>
            <a:r>
              <a:rPr lang="en-US" dirty="0" smtClean="0"/>
              <a:t>Use Negative Exponents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00600"/>
          </a:xfrm>
        </p:spPr>
        <p:txBody>
          <a:bodyPr/>
          <a:lstStyle/>
          <a:p>
            <a:r>
              <a:rPr lang="en-US" sz="3600" dirty="0" smtClean="0"/>
              <a:t>Write each expression using a negative exponent.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352800"/>
            <a:ext cx="60566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24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858000" cy="868362"/>
          </a:xfrm>
        </p:spPr>
        <p:txBody>
          <a:bodyPr/>
          <a:lstStyle/>
          <a:p>
            <a:r>
              <a:rPr lang="en-US" dirty="0" smtClean="0"/>
              <a:t>Use Negative Exponents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00600"/>
          </a:xfrm>
        </p:spPr>
        <p:txBody>
          <a:bodyPr/>
          <a:lstStyle/>
          <a:p>
            <a:r>
              <a:rPr lang="en-US" sz="3600" dirty="0" smtClean="0"/>
              <a:t>Write each expression using a negative exponent.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399" y="3429000"/>
            <a:ext cx="621223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24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858000" cy="868362"/>
          </a:xfrm>
        </p:spPr>
        <p:txBody>
          <a:bodyPr/>
          <a:lstStyle/>
          <a:p>
            <a:r>
              <a:rPr lang="en-US" dirty="0" smtClean="0"/>
              <a:t>Check Your Progress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514600"/>
            <a:ext cx="1981200" cy="151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590800"/>
            <a:ext cx="1676400" cy="147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23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3058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 Operations with Exponents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8915400" cy="318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4343400" cy="94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27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3058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 Operations with Exponents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3867150" cy="162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823301" cy="218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53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6858000" cy="868362"/>
          </a:xfrm>
        </p:spPr>
        <p:txBody>
          <a:bodyPr/>
          <a:lstStyle/>
          <a:p>
            <a:r>
              <a:rPr lang="en-US" dirty="0" smtClean="0"/>
              <a:t>Check Your Progress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057400"/>
            <a:ext cx="813574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14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6858000" cy="868362"/>
          </a:xfrm>
        </p:spPr>
        <p:txBody>
          <a:bodyPr/>
          <a:lstStyle/>
          <a:p>
            <a:r>
              <a:rPr lang="en-US" dirty="0" smtClean="0"/>
              <a:t>Practice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7162800" cy="26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21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13-4C Scientific Notation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Product of Powers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602163"/>
          </a:xfrm>
        </p:spPr>
        <p:txBody>
          <a:bodyPr>
            <a:normAutofit/>
          </a:bodyPr>
          <a:lstStyle/>
          <a:p>
            <a:r>
              <a:rPr lang="en-US" dirty="0" smtClean="0"/>
              <a:t>Remember: exponents are used to show repeated multiplication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would you do to simplify 4</a:t>
            </a:r>
            <a:r>
              <a:rPr lang="en-US" baseline="30000" dirty="0" smtClean="0"/>
              <a:t>5</a:t>
            </a:r>
            <a:r>
              <a:rPr lang="en-US" dirty="0" smtClean="0"/>
              <a:t> x 4</a:t>
            </a:r>
            <a:r>
              <a:rPr lang="en-US" baseline="30000" dirty="0" smtClean="0"/>
              <a:t>6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6938963" cy="220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20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282700" y="5988050"/>
            <a:ext cx="180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rgbClr val="CC0000"/>
                </a:solidFill>
                <a:latin typeface="Times New Roman" pitchFamily="18" charset="0"/>
              </a:rPr>
              <a:t>5 jumps right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00200" y="4648200"/>
            <a:ext cx="163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rgbClr val="CC0000"/>
                </a:solidFill>
                <a:latin typeface="Times New Roman" pitchFamily="18" charset="0"/>
              </a:rPr>
              <a:t>9 jumps left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444750" y="1447800"/>
            <a:ext cx="3651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u="sng" dirty="0">
                <a:latin typeface="Times New Roman" pitchFamily="18" charset="0"/>
              </a:rPr>
              <a:t>Scientific Notation</a:t>
            </a:r>
            <a:endParaRPr lang="en-US" sz="3600" dirty="0">
              <a:latin typeface="Times New Roman" pitchFamily="18" charset="0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Equation" r:id="rId4" imgW="435285" imgH="677109" progId="">
                  <p:embed/>
                </p:oleObj>
              </mc:Choice>
              <mc:Fallback>
                <p:oleObj name="Equation" r:id="rId4" imgW="435285" imgH="67710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1962150" y="2089150"/>
          <a:ext cx="54038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Equation" r:id="rId6" imgW="1777229" imgH="203112" progId="">
                  <p:embed/>
                </p:oleObj>
              </mc:Choice>
              <mc:Fallback>
                <p:oleObj name="Equation" r:id="rId6" imgW="1777229" imgH="20311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2089150"/>
                        <a:ext cx="54038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4292600" y="2895600"/>
          <a:ext cx="39370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Equation" r:id="rId8" imgW="1295400" imgH="203200" progId="">
                  <p:embed/>
                </p:oleObj>
              </mc:Choice>
              <mc:Fallback>
                <p:oleObj name="Equation" r:id="rId8" imgW="1295400" imgH="2032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2895600"/>
                        <a:ext cx="39370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838200" y="3467100"/>
            <a:ext cx="2114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u="sng">
                <a:latin typeface="Times New Roman" pitchFamily="18" charset="0"/>
              </a:rPr>
              <a:t>Examples: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930275" y="4152900"/>
            <a:ext cx="2813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6,320,000,000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930275" y="5467350"/>
            <a:ext cx="1898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0.000027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810000" y="41592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>
                <a:latin typeface="Times New Roman" pitchFamily="18" charset="0"/>
              </a:rPr>
              <a:t>=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870200" y="547370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>
                <a:latin typeface="Times New Roman" pitchFamily="18" charset="0"/>
              </a:rPr>
              <a:t>=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3419475" y="465455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3190875" y="465455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2962275" y="465455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2619375" y="465455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2390775" y="465455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2162175" y="465455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1819275" y="465455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1590675" y="465455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1362075" y="465455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95" name="Object 23"/>
          <p:cNvGraphicFramePr>
            <a:graphicFrameLocks noChangeAspect="1"/>
          </p:cNvGraphicFramePr>
          <p:nvPr/>
        </p:nvGraphicFramePr>
        <p:xfrm>
          <a:off x="4398963" y="4143375"/>
          <a:ext cx="188753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Equation" r:id="rId10" imgW="622030" imgH="203112" progId="">
                  <p:embed/>
                </p:oleObj>
              </mc:Choice>
              <mc:Fallback>
                <p:oleObj name="Equation" r:id="rId10" imgW="622030" imgH="203112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963" y="4143375"/>
                        <a:ext cx="1887537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6" name="Object 24"/>
          <p:cNvGraphicFramePr>
            <a:graphicFrameLocks noChangeAspect="1"/>
          </p:cNvGraphicFramePr>
          <p:nvPr/>
        </p:nvGraphicFramePr>
        <p:xfrm>
          <a:off x="3457575" y="5454650"/>
          <a:ext cx="18161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Equation" r:id="rId12" imgW="596641" imgH="203112" progId="">
                  <p:embed/>
                </p:oleObj>
              </mc:Choice>
              <mc:Fallback>
                <p:oleObj name="Equation" r:id="rId12" imgW="596641" imgH="203112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575" y="5454650"/>
                        <a:ext cx="18161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7" name="Freeform 25"/>
          <p:cNvSpPr>
            <a:spLocks/>
          </p:cNvSpPr>
          <p:nvPr/>
        </p:nvSpPr>
        <p:spPr bwMode="auto">
          <a:xfrm>
            <a:off x="1816100" y="597535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1587500" y="597535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1358900" y="597535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2273300" y="597535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2044700" y="597535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" name="Oval 30"/>
          <p:cNvSpPr>
            <a:spLocks noChangeArrowheads="1"/>
          </p:cNvSpPr>
          <p:nvPr/>
        </p:nvSpPr>
        <p:spPr bwMode="auto">
          <a:xfrm>
            <a:off x="3632200" y="459105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Oval 31"/>
          <p:cNvSpPr>
            <a:spLocks noChangeArrowheads="1"/>
          </p:cNvSpPr>
          <p:nvPr/>
        </p:nvSpPr>
        <p:spPr bwMode="auto">
          <a:xfrm>
            <a:off x="1282700" y="459105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4" name="Oval 32"/>
          <p:cNvSpPr>
            <a:spLocks noChangeArrowheads="1"/>
          </p:cNvSpPr>
          <p:nvPr/>
        </p:nvSpPr>
        <p:spPr bwMode="auto">
          <a:xfrm>
            <a:off x="1282700" y="59055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5" name="Oval 33"/>
          <p:cNvSpPr>
            <a:spLocks noChangeArrowheads="1"/>
          </p:cNvSpPr>
          <p:nvPr/>
        </p:nvSpPr>
        <p:spPr bwMode="auto">
          <a:xfrm>
            <a:off x="2489200" y="59182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6" name="Oval 34"/>
          <p:cNvSpPr>
            <a:spLocks noChangeArrowheads="1"/>
          </p:cNvSpPr>
          <p:nvPr/>
        </p:nvSpPr>
        <p:spPr bwMode="auto">
          <a:xfrm>
            <a:off x="4178300" y="4083050"/>
            <a:ext cx="2362200" cy="7620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7" name="Oval 35"/>
          <p:cNvSpPr>
            <a:spLocks noChangeArrowheads="1"/>
          </p:cNvSpPr>
          <p:nvPr/>
        </p:nvSpPr>
        <p:spPr bwMode="auto">
          <a:xfrm>
            <a:off x="3302000" y="5410200"/>
            <a:ext cx="2260600" cy="7620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Express Numbers in Scientific Notation</a:t>
            </a:r>
            <a:endParaRPr lang="en-US" dirty="0"/>
          </a:p>
        </p:txBody>
      </p:sp>
      <p:pic>
        <p:nvPicPr>
          <p:cNvPr id="1061" name="Picture 36" descr="MCj03099480000[1]"/>
          <p:cNvPicPr>
            <a:picLocks noGrp="1" noChangeAspect="1" noChangeArrowheads="1"/>
          </p:cNvPicPr>
          <p:nvPr>
            <p:ph idx="1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622223"/>
            <a:ext cx="1826971" cy="1313078"/>
          </a:xfrm>
          <a:noFill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utoUpdateAnimBg="0"/>
      <p:bldP spid="3077" grpId="0" autoUpdateAnimBg="0"/>
      <p:bldP spid="3081" grpId="0" autoUpdateAnimBg="0"/>
      <p:bldP spid="3082" grpId="0" autoUpdateAnimBg="0"/>
      <p:bldP spid="3083" grpId="0" autoUpdateAnimBg="0"/>
      <p:bldP spid="3084" grpId="0" autoUpdateAnimBg="0"/>
      <p:bldP spid="3085" grpId="0" autoUpdateAnimBg="0"/>
      <p:bldP spid="3086" grpId="0" animBg="1"/>
      <p:bldP spid="3087" grpId="0" animBg="1"/>
      <p:bldP spid="3088" grpId="0" animBg="1"/>
      <p:bldP spid="3089" grpId="0" animBg="1"/>
      <p:bldP spid="3090" grpId="0" animBg="1"/>
      <p:bldP spid="3091" grpId="0" animBg="1"/>
      <p:bldP spid="3092" grpId="0" animBg="1"/>
      <p:bldP spid="3093" grpId="0" animBg="1"/>
      <p:bldP spid="3094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3102" grpId="0" animBg="1"/>
      <p:bldP spid="3103" grpId="0" animBg="1"/>
      <p:bldP spid="3104" grpId="0" animBg="1"/>
      <p:bldP spid="3105" grpId="0" animBg="1"/>
      <p:bldP spid="3106" grpId="0" animBg="1"/>
      <p:bldP spid="310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006600" y="2692400"/>
            <a:ext cx="179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rgbClr val="CC0000"/>
                </a:solidFill>
                <a:latin typeface="Times New Roman" pitchFamily="18" charset="0"/>
              </a:rPr>
              <a:t>11 jumps left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19200" y="4673600"/>
            <a:ext cx="180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rgbClr val="CC0000"/>
                </a:solidFill>
                <a:latin typeface="Times New Roman" pitchFamily="18" charset="0"/>
              </a:rPr>
              <a:t>4 jumps right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625600" y="1473200"/>
            <a:ext cx="163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rgbClr val="CC0000"/>
                </a:solidFill>
                <a:latin typeface="Times New Roman" pitchFamily="18" charset="0"/>
              </a:rPr>
              <a:t>7 jumps left</a:t>
            </a:r>
          </a:p>
        </p:txBody>
      </p:sp>
      <p:sp>
        <p:nvSpPr>
          <p:cNvPr id="2058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0756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u="sng" dirty="0">
                <a:latin typeface="Times New Roman" pitchFamily="18" charset="0"/>
              </a:rPr>
              <a:t>Large </a:t>
            </a:r>
            <a:r>
              <a:rPr lang="en-US" sz="3600" u="sng" dirty="0" smtClean="0">
                <a:latin typeface="Times New Roman" pitchFamily="18" charset="0"/>
              </a:rPr>
              <a:t>Numbers – Positive Exponents</a:t>
            </a:r>
            <a:endParaRPr lang="en-US" sz="3600" u="sng" dirty="0">
              <a:latin typeface="Times New Roman" pitchFamily="18" charset="0"/>
            </a:endParaRPr>
          </a:p>
        </p:txBody>
      </p:sp>
      <p:sp>
        <p:nvSpPr>
          <p:cNvPr id="2059" name="Text Box 6"/>
          <p:cNvSpPr txBox="1">
            <a:spLocks noChangeArrowheads="1"/>
          </p:cNvSpPr>
          <p:nvPr/>
        </p:nvSpPr>
        <p:spPr bwMode="auto">
          <a:xfrm>
            <a:off x="762000" y="3200400"/>
            <a:ext cx="72635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u="sng" dirty="0">
                <a:latin typeface="Times New Roman" pitchFamily="18" charset="0"/>
              </a:rPr>
              <a:t>Small </a:t>
            </a:r>
            <a:r>
              <a:rPr lang="en-US" sz="3600" u="sng" dirty="0" smtClean="0">
                <a:latin typeface="Times New Roman" pitchFamily="18" charset="0"/>
              </a:rPr>
              <a:t>Numbers – Negative Exponents</a:t>
            </a:r>
            <a:endParaRPr lang="en-US" sz="3600" u="sng" dirty="0">
              <a:latin typeface="Times New Roman" pitchFamily="18" charset="0"/>
            </a:endParaRPr>
          </a:p>
        </p:txBody>
      </p:sp>
      <p:sp>
        <p:nvSpPr>
          <p:cNvPr id="2060" name="Text Box 7"/>
          <p:cNvSpPr txBox="1">
            <a:spLocks noChangeArrowheads="1"/>
          </p:cNvSpPr>
          <p:nvPr/>
        </p:nvSpPr>
        <p:spPr bwMode="auto">
          <a:xfrm>
            <a:off x="1203325" y="958850"/>
            <a:ext cx="224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59,000,000</a:t>
            </a:r>
          </a:p>
        </p:txBody>
      </p:sp>
      <p:sp>
        <p:nvSpPr>
          <p:cNvPr id="2061" name="Text Box 8"/>
          <p:cNvSpPr txBox="1">
            <a:spLocks noChangeArrowheads="1"/>
          </p:cNvSpPr>
          <p:nvPr/>
        </p:nvSpPr>
        <p:spPr bwMode="auto">
          <a:xfrm>
            <a:off x="1187450" y="2178050"/>
            <a:ext cx="3270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140,000,000,000</a:t>
            </a:r>
          </a:p>
        </p:txBody>
      </p:sp>
      <p:sp>
        <p:nvSpPr>
          <p:cNvPr id="2062" name="Text Box 9"/>
          <p:cNvSpPr txBox="1">
            <a:spLocks noChangeArrowheads="1"/>
          </p:cNvSpPr>
          <p:nvPr/>
        </p:nvSpPr>
        <p:spPr bwMode="auto">
          <a:xfrm>
            <a:off x="1203325" y="4159250"/>
            <a:ext cx="1898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0.000426</a:t>
            </a:r>
          </a:p>
        </p:txBody>
      </p:sp>
      <p:sp>
        <p:nvSpPr>
          <p:cNvPr id="2063" name="Text Box 10"/>
          <p:cNvSpPr txBox="1">
            <a:spLocks noChangeArrowheads="1"/>
          </p:cNvSpPr>
          <p:nvPr/>
        </p:nvSpPr>
        <p:spPr bwMode="auto">
          <a:xfrm>
            <a:off x="1187450" y="5302250"/>
            <a:ext cx="1898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0.000009</a:t>
            </a:r>
          </a:p>
        </p:txBody>
      </p:sp>
      <p:sp>
        <p:nvSpPr>
          <p:cNvPr id="4107" name="Freeform 11"/>
          <p:cNvSpPr>
            <a:spLocks/>
          </p:cNvSpPr>
          <p:nvPr/>
        </p:nvSpPr>
        <p:spPr bwMode="auto">
          <a:xfrm>
            <a:off x="3101975" y="14605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Freeform 12"/>
          <p:cNvSpPr>
            <a:spLocks/>
          </p:cNvSpPr>
          <p:nvPr/>
        </p:nvSpPr>
        <p:spPr bwMode="auto">
          <a:xfrm>
            <a:off x="2873375" y="14605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Freeform 13"/>
          <p:cNvSpPr>
            <a:spLocks/>
          </p:cNvSpPr>
          <p:nvPr/>
        </p:nvSpPr>
        <p:spPr bwMode="auto">
          <a:xfrm>
            <a:off x="2644775" y="14605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3314700" y="13970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Freeform 15"/>
          <p:cNvSpPr>
            <a:spLocks/>
          </p:cNvSpPr>
          <p:nvPr/>
        </p:nvSpPr>
        <p:spPr bwMode="auto">
          <a:xfrm>
            <a:off x="2298700" y="14605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Freeform 16"/>
          <p:cNvSpPr>
            <a:spLocks/>
          </p:cNvSpPr>
          <p:nvPr/>
        </p:nvSpPr>
        <p:spPr bwMode="auto">
          <a:xfrm>
            <a:off x="2070100" y="14605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Freeform 17"/>
          <p:cNvSpPr>
            <a:spLocks/>
          </p:cNvSpPr>
          <p:nvPr/>
        </p:nvSpPr>
        <p:spPr bwMode="auto">
          <a:xfrm>
            <a:off x="1841500" y="14605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Freeform 18"/>
          <p:cNvSpPr>
            <a:spLocks/>
          </p:cNvSpPr>
          <p:nvPr/>
        </p:nvSpPr>
        <p:spPr bwMode="auto">
          <a:xfrm>
            <a:off x="1524000" y="14605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3578225" y="9715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>
                <a:latin typeface="Times New Roman" pitchFamily="18" charset="0"/>
              </a:rPr>
              <a:t>=</a:t>
            </a:r>
            <a:endParaRPr lang="en-US" sz="3600">
              <a:latin typeface="Times New Roman" pitchFamily="18" charset="0"/>
            </a:endParaRPr>
          </a:p>
        </p:txBody>
      </p:sp>
      <p:graphicFrame>
        <p:nvGraphicFramePr>
          <p:cNvPr id="4116" name="Object 20"/>
          <p:cNvGraphicFramePr>
            <a:graphicFrameLocks noChangeAspect="1"/>
          </p:cNvGraphicFramePr>
          <p:nvPr/>
        </p:nvGraphicFramePr>
        <p:xfrm>
          <a:off x="4135438" y="952500"/>
          <a:ext cx="16557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4" imgW="545626" imgH="203024" progId="">
                  <p:embed/>
                </p:oleObj>
              </mc:Choice>
              <mc:Fallback>
                <p:oleObj name="Equation" r:id="rId4" imgW="545626" imgH="20302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8" y="952500"/>
                        <a:ext cx="165576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7" name="Oval 21"/>
          <p:cNvSpPr>
            <a:spLocks noChangeArrowheads="1"/>
          </p:cNvSpPr>
          <p:nvPr/>
        </p:nvSpPr>
        <p:spPr bwMode="auto">
          <a:xfrm>
            <a:off x="1470025" y="140335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Freeform 22"/>
          <p:cNvSpPr>
            <a:spLocks/>
          </p:cNvSpPr>
          <p:nvPr/>
        </p:nvSpPr>
        <p:spPr bwMode="auto">
          <a:xfrm>
            <a:off x="4130675" y="26797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Freeform 23"/>
          <p:cNvSpPr>
            <a:spLocks/>
          </p:cNvSpPr>
          <p:nvPr/>
        </p:nvSpPr>
        <p:spPr bwMode="auto">
          <a:xfrm>
            <a:off x="3902075" y="26797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0" name="Freeform 24"/>
          <p:cNvSpPr>
            <a:spLocks/>
          </p:cNvSpPr>
          <p:nvPr/>
        </p:nvSpPr>
        <p:spPr bwMode="auto">
          <a:xfrm>
            <a:off x="3673475" y="26797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Oval 25"/>
          <p:cNvSpPr>
            <a:spLocks noChangeArrowheads="1"/>
          </p:cNvSpPr>
          <p:nvPr/>
        </p:nvSpPr>
        <p:spPr bwMode="auto">
          <a:xfrm>
            <a:off x="4343400" y="26162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2" name="Freeform 26"/>
          <p:cNvSpPr>
            <a:spLocks/>
          </p:cNvSpPr>
          <p:nvPr/>
        </p:nvSpPr>
        <p:spPr bwMode="auto">
          <a:xfrm>
            <a:off x="3327400" y="26797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3" name="Freeform 27"/>
          <p:cNvSpPr>
            <a:spLocks/>
          </p:cNvSpPr>
          <p:nvPr/>
        </p:nvSpPr>
        <p:spPr bwMode="auto">
          <a:xfrm>
            <a:off x="3098800" y="26797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4" name="Freeform 28"/>
          <p:cNvSpPr>
            <a:spLocks/>
          </p:cNvSpPr>
          <p:nvPr/>
        </p:nvSpPr>
        <p:spPr bwMode="auto">
          <a:xfrm>
            <a:off x="2870200" y="26797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5" name="Freeform 29"/>
          <p:cNvSpPr>
            <a:spLocks/>
          </p:cNvSpPr>
          <p:nvPr/>
        </p:nvSpPr>
        <p:spPr bwMode="auto">
          <a:xfrm>
            <a:off x="2527300" y="26797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Freeform 30"/>
          <p:cNvSpPr>
            <a:spLocks/>
          </p:cNvSpPr>
          <p:nvPr/>
        </p:nvSpPr>
        <p:spPr bwMode="auto">
          <a:xfrm>
            <a:off x="2298700" y="26797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Freeform 31"/>
          <p:cNvSpPr>
            <a:spLocks/>
          </p:cNvSpPr>
          <p:nvPr/>
        </p:nvSpPr>
        <p:spPr bwMode="auto">
          <a:xfrm>
            <a:off x="2070100" y="26797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Freeform 32"/>
          <p:cNvSpPr>
            <a:spLocks/>
          </p:cNvSpPr>
          <p:nvPr/>
        </p:nvSpPr>
        <p:spPr bwMode="auto">
          <a:xfrm>
            <a:off x="1727200" y="26797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9" name="Freeform 33"/>
          <p:cNvSpPr>
            <a:spLocks/>
          </p:cNvSpPr>
          <p:nvPr/>
        </p:nvSpPr>
        <p:spPr bwMode="auto">
          <a:xfrm>
            <a:off x="1498600" y="26797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0" name="Oval 34"/>
          <p:cNvSpPr>
            <a:spLocks noChangeArrowheads="1"/>
          </p:cNvSpPr>
          <p:nvPr/>
        </p:nvSpPr>
        <p:spPr bwMode="auto">
          <a:xfrm>
            <a:off x="1447800" y="26162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4495800" y="21907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>
                <a:latin typeface="Times New Roman" pitchFamily="18" charset="0"/>
              </a:rPr>
              <a:t>=</a:t>
            </a:r>
            <a:endParaRPr lang="en-US" sz="3600">
              <a:latin typeface="Times New Roman" pitchFamily="18" charset="0"/>
            </a:endParaRPr>
          </a:p>
        </p:txBody>
      </p:sp>
      <p:graphicFrame>
        <p:nvGraphicFramePr>
          <p:cNvPr id="4132" name="Object 36"/>
          <p:cNvGraphicFramePr>
            <a:graphicFrameLocks noChangeAspect="1"/>
          </p:cNvGraphicFramePr>
          <p:nvPr/>
        </p:nvGraphicFramePr>
        <p:xfrm>
          <a:off x="5032375" y="2171700"/>
          <a:ext cx="16986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6" imgW="558558" imgH="203112" progId="">
                  <p:embed/>
                </p:oleObj>
              </mc:Choice>
              <mc:Fallback>
                <p:oleObj name="Equation" r:id="rId6" imgW="558558" imgH="20311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2171700"/>
                        <a:ext cx="16986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3" name="Freeform 37"/>
          <p:cNvSpPr>
            <a:spLocks/>
          </p:cNvSpPr>
          <p:nvPr/>
        </p:nvSpPr>
        <p:spPr bwMode="auto">
          <a:xfrm>
            <a:off x="2057400" y="46609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4" name="Freeform 38"/>
          <p:cNvSpPr>
            <a:spLocks/>
          </p:cNvSpPr>
          <p:nvPr/>
        </p:nvSpPr>
        <p:spPr bwMode="auto">
          <a:xfrm>
            <a:off x="1828800" y="46609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5" name="Freeform 39"/>
          <p:cNvSpPr>
            <a:spLocks/>
          </p:cNvSpPr>
          <p:nvPr/>
        </p:nvSpPr>
        <p:spPr bwMode="auto">
          <a:xfrm>
            <a:off x="1600200" y="46609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6" name="Freeform 40"/>
          <p:cNvSpPr>
            <a:spLocks/>
          </p:cNvSpPr>
          <p:nvPr/>
        </p:nvSpPr>
        <p:spPr bwMode="auto">
          <a:xfrm>
            <a:off x="2286000" y="46609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" name="Oval 41"/>
          <p:cNvSpPr>
            <a:spLocks noChangeArrowheads="1"/>
          </p:cNvSpPr>
          <p:nvPr/>
        </p:nvSpPr>
        <p:spPr bwMode="auto">
          <a:xfrm>
            <a:off x="1536700" y="459105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8" name="Oval 42"/>
          <p:cNvSpPr>
            <a:spLocks noChangeArrowheads="1"/>
          </p:cNvSpPr>
          <p:nvPr/>
        </p:nvSpPr>
        <p:spPr bwMode="auto">
          <a:xfrm>
            <a:off x="2489200" y="459105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3200400" y="41719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>
                <a:latin typeface="Times New Roman" pitchFamily="18" charset="0"/>
              </a:rPr>
              <a:t>=</a:t>
            </a:r>
            <a:endParaRPr lang="en-US" sz="3600">
              <a:latin typeface="Times New Roman" pitchFamily="18" charset="0"/>
            </a:endParaRPr>
          </a:p>
        </p:txBody>
      </p:sp>
      <p:graphicFrame>
        <p:nvGraphicFramePr>
          <p:cNvPr id="4140" name="Object 44"/>
          <p:cNvGraphicFramePr>
            <a:graphicFrameLocks noChangeAspect="1"/>
          </p:cNvGraphicFramePr>
          <p:nvPr/>
        </p:nvGraphicFramePr>
        <p:xfrm>
          <a:off x="3717925" y="4152900"/>
          <a:ext cx="203993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8" imgW="672808" imgH="203112" progId="">
                  <p:embed/>
                </p:oleObj>
              </mc:Choice>
              <mc:Fallback>
                <p:oleObj name="Equation" r:id="rId8" imgW="672808" imgH="203112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925" y="4152900"/>
                        <a:ext cx="2039938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1" name="Freeform 45"/>
          <p:cNvSpPr>
            <a:spLocks/>
          </p:cNvSpPr>
          <p:nvPr/>
        </p:nvSpPr>
        <p:spPr bwMode="auto">
          <a:xfrm>
            <a:off x="2057400" y="58039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2" name="Freeform 46"/>
          <p:cNvSpPr>
            <a:spLocks/>
          </p:cNvSpPr>
          <p:nvPr/>
        </p:nvSpPr>
        <p:spPr bwMode="auto">
          <a:xfrm>
            <a:off x="1828800" y="58039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3" name="Freeform 47"/>
          <p:cNvSpPr>
            <a:spLocks/>
          </p:cNvSpPr>
          <p:nvPr/>
        </p:nvSpPr>
        <p:spPr bwMode="auto">
          <a:xfrm>
            <a:off x="1600200" y="58039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4" name="Freeform 48"/>
          <p:cNvSpPr>
            <a:spLocks/>
          </p:cNvSpPr>
          <p:nvPr/>
        </p:nvSpPr>
        <p:spPr bwMode="auto">
          <a:xfrm>
            <a:off x="2743200" y="58039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5" name="Freeform 49"/>
          <p:cNvSpPr>
            <a:spLocks/>
          </p:cNvSpPr>
          <p:nvPr/>
        </p:nvSpPr>
        <p:spPr bwMode="auto">
          <a:xfrm>
            <a:off x="2514600" y="58039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6" name="Freeform 50"/>
          <p:cNvSpPr>
            <a:spLocks/>
          </p:cNvSpPr>
          <p:nvPr/>
        </p:nvSpPr>
        <p:spPr bwMode="auto">
          <a:xfrm>
            <a:off x="2286000" y="58039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7" name="Oval 51"/>
          <p:cNvSpPr>
            <a:spLocks noChangeArrowheads="1"/>
          </p:cNvSpPr>
          <p:nvPr/>
        </p:nvSpPr>
        <p:spPr bwMode="auto">
          <a:xfrm>
            <a:off x="1524000" y="573405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48" name="Oval 52"/>
          <p:cNvSpPr>
            <a:spLocks noChangeArrowheads="1"/>
          </p:cNvSpPr>
          <p:nvPr/>
        </p:nvSpPr>
        <p:spPr bwMode="auto">
          <a:xfrm>
            <a:off x="2959100" y="57531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49" name="Text Box 53"/>
          <p:cNvSpPr txBox="1">
            <a:spLocks noChangeArrowheads="1"/>
          </p:cNvSpPr>
          <p:nvPr/>
        </p:nvSpPr>
        <p:spPr bwMode="auto">
          <a:xfrm>
            <a:off x="1371600" y="5867400"/>
            <a:ext cx="180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rgbClr val="CC0000"/>
                </a:solidFill>
                <a:latin typeface="Times New Roman" pitchFamily="18" charset="0"/>
              </a:rPr>
              <a:t>6 jumps right</a:t>
            </a:r>
          </a:p>
        </p:txBody>
      </p:sp>
      <p:sp>
        <p:nvSpPr>
          <p:cNvPr id="4150" name="Text Box 54"/>
          <p:cNvSpPr txBox="1">
            <a:spLocks noChangeArrowheads="1"/>
          </p:cNvSpPr>
          <p:nvPr/>
        </p:nvSpPr>
        <p:spPr bwMode="auto">
          <a:xfrm>
            <a:off x="3162300" y="53149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>
                <a:latin typeface="Times New Roman" pitchFamily="18" charset="0"/>
              </a:rPr>
              <a:t>=</a:t>
            </a:r>
            <a:endParaRPr lang="en-US" sz="3600">
              <a:latin typeface="Times New Roman" pitchFamily="18" charset="0"/>
            </a:endParaRPr>
          </a:p>
        </p:txBody>
      </p:sp>
      <p:graphicFrame>
        <p:nvGraphicFramePr>
          <p:cNvPr id="4151" name="Object 55"/>
          <p:cNvGraphicFramePr>
            <a:graphicFrameLocks noChangeAspect="1"/>
          </p:cNvGraphicFramePr>
          <p:nvPr/>
        </p:nvGraphicFramePr>
        <p:xfrm>
          <a:off x="3675063" y="5295900"/>
          <a:ext cx="14271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10" imgW="469696" imgH="203112" progId="">
                  <p:embed/>
                </p:oleObj>
              </mc:Choice>
              <mc:Fallback>
                <p:oleObj name="Equation" r:id="rId10" imgW="469696" imgH="203112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5295900"/>
                        <a:ext cx="142716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2" name="Oval 56"/>
          <p:cNvSpPr>
            <a:spLocks noChangeArrowheads="1"/>
          </p:cNvSpPr>
          <p:nvPr/>
        </p:nvSpPr>
        <p:spPr bwMode="auto">
          <a:xfrm>
            <a:off x="4000500" y="927100"/>
            <a:ext cx="20955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3" name="Oval 57"/>
          <p:cNvSpPr>
            <a:spLocks noChangeArrowheads="1"/>
          </p:cNvSpPr>
          <p:nvPr/>
        </p:nvSpPr>
        <p:spPr bwMode="auto">
          <a:xfrm>
            <a:off x="4876800" y="2146300"/>
            <a:ext cx="20955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4" name="Oval 58"/>
          <p:cNvSpPr>
            <a:spLocks noChangeArrowheads="1"/>
          </p:cNvSpPr>
          <p:nvPr/>
        </p:nvSpPr>
        <p:spPr bwMode="auto">
          <a:xfrm>
            <a:off x="3505200" y="4127500"/>
            <a:ext cx="25908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5" name="Oval 59"/>
          <p:cNvSpPr>
            <a:spLocks noChangeArrowheads="1"/>
          </p:cNvSpPr>
          <p:nvPr/>
        </p:nvSpPr>
        <p:spPr bwMode="auto">
          <a:xfrm>
            <a:off x="3517900" y="5283200"/>
            <a:ext cx="19685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09" name="Picture 61" descr="MCj01830320000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833437"/>
            <a:ext cx="1820863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0" name="Picture 62" descr="MPj0398947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22098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autoUpdateAnimBg="0"/>
      <p:bldP spid="4100" grpId="0" autoUpdateAnimBg="0"/>
      <p:bldP spid="4107" grpId="0" animBg="1"/>
      <p:bldP spid="4108" grpId="0" animBg="1"/>
      <p:bldP spid="4109" grpId="0" animBg="1"/>
      <p:bldP spid="4110" grpId="0" animBg="1"/>
      <p:bldP spid="4111" grpId="0" animBg="1"/>
      <p:bldP spid="4112" grpId="0" animBg="1"/>
      <p:bldP spid="4113" grpId="0" animBg="1"/>
      <p:bldP spid="4114" grpId="0" animBg="1"/>
      <p:bldP spid="4115" grpId="0" autoUpdateAnimBg="0"/>
      <p:bldP spid="4117" grpId="0" animBg="1"/>
      <p:bldP spid="4118" grpId="0" animBg="1"/>
      <p:bldP spid="4119" grpId="0" animBg="1"/>
      <p:bldP spid="4120" grpId="0" animBg="1"/>
      <p:bldP spid="4121" grpId="0" animBg="1"/>
      <p:bldP spid="4122" grpId="0" animBg="1"/>
      <p:bldP spid="4123" grpId="0" animBg="1"/>
      <p:bldP spid="4124" grpId="0" animBg="1"/>
      <p:bldP spid="4125" grpId="0" animBg="1"/>
      <p:bldP spid="4126" grpId="0" animBg="1"/>
      <p:bldP spid="4127" grpId="0" animBg="1"/>
      <p:bldP spid="4128" grpId="0" animBg="1"/>
      <p:bldP spid="4129" grpId="0" animBg="1"/>
      <p:bldP spid="4130" grpId="0" animBg="1"/>
      <p:bldP spid="4131" grpId="0" autoUpdateAnimBg="0"/>
      <p:bldP spid="4133" grpId="0" animBg="1"/>
      <p:bldP spid="4134" grpId="0" animBg="1"/>
      <p:bldP spid="4135" grpId="0" animBg="1"/>
      <p:bldP spid="4136" grpId="0" animBg="1"/>
      <p:bldP spid="4137" grpId="0" animBg="1"/>
      <p:bldP spid="4138" grpId="0" animBg="1"/>
      <p:bldP spid="4139" grpId="0" autoUpdateAnimBg="0"/>
      <p:bldP spid="4141" grpId="0" animBg="1"/>
      <p:bldP spid="4142" grpId="0" animBg="1"/>
      <p:bldP spid="4143" grpId="0" animBg="1"/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utoUpdateAnimBg="0"/>
      <p:bldP spid="4150" grpId="0" autoUpdateAnimBg="0"/>
      <p:bldP spid="4152" grpId="0" animBg="1"/>
      <p:bldP spid="4153" grpId="0" animBg="1"/>
      <p:bldP spid="4154" grpId="0" animBg="1"/>
      <p:bldP spid="415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828800" y="5041900"/>
            <a:ext cx="179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rgbClr val="CC0000"/>
                </a:solidFill>
                <a:latin typeface="Times New Roman" pitchFamily="18" charset="0"/>
              </a:rPr>
              <a:t>10 jumps left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168900" y="1219200"/>
            <a:ext cx="180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rgbClr val="CC0000"/>
                </a:solidFill>
                <a:latin typeface="Times New Roman" pitchFamily="18" charset="0"/>
              </a:rPr>
              <a:t>4 jumps right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11300" y="3136900"/>
            <a:ext cx="163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rgbClr val="CC0000"/>
                </a:solidFill>
                <a:latin typeface="Times New Roman" pitchFamily="18" charset="0"/>
              </a:rPr>
              <a:t>6 jumps left</a:t>
            </a:r>
          </a:p>
        </p:txBody>
      </p:sp>
      <p:sp>
        <p:nvSpPr>
          <p:cNvPr id="4107" name="Text Box 5"/>
          <p:cNvSpPr txBox="1">
            <a:spLocks noChangeArrowheads="1"/>
          </p:cNvSpPr>
          <p:nvPr/>
        </p:nvSpPr>
        <p:spPr bwMode="auto">
          <a:xfrm>
            <a:off x="609600" y="196850"/>
            <a:ext cx="5848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Write using scientific notation.</a:t>
            </a:r>
          </a:p>
        </p:txBody>
      </p:sp>
      <p:sp>
        <p:nvSpPr>
          <p:cNvPr id="4108" name="Text Box 6"/>
          <p:cNvSpPr txBox="1">
            <a:spLocks noChangeArrowheads="1"/>
          </p:cNvSpPr>
          <p:nvPr/>
        </p:nvSpPr>
        <p:spPr bwMode="auto">
          <a:xfrm>
            <a:off x="669925" y="730250"/>
            <a:ext cx="1936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1) 81,000</a:t>
            </a:r>
          </a:p>
        </p:txBody>
      </p:sp>
      <p:sp>
        <p:nvSpPr>
          <p:cNvPr id="4109" name="Text Box 7"/>
          <p:cNvSpPr txBox="1">
            <a:spLocks noChangeArrowheads="1"/>
          </p:cNvSpPr>
          <p:nvPr/>
        </p:nvSpPr>
        <p:spPr bwMode="auto">
          <a:xfrm>
            <a:off x="673100" y="2647950"/>
            <a:ext cx="2508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2) 1,396,000</a:t>
            </a:r>
          </a:p>
        </p:txBody>
      </p:sp>
      <p:sp>
        <p:nvSpPr>
          <p:cNvPr id="4110" name="Text Box 8"/>
          <p:cNvSpPr txBox="1">
            <a:spLocks noChangeArrowheads="1"/>
          </p:cNvSpPr>
          <p:nvPr/>
        </p:nvSpPr>
        <p:spPr bwMode="auto">
          <a:xfrm>
            <a:off x="673100" y="4540250"/>
            <a:ext cx="353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3) 80,000,000,000</a:t>
            </a:r>
          </a:p>
        </p:txBody>
      </p:sp>
      <p:sp>
        <p:nvSpPr>
          <p:cNvPr id="4111" name="Text Box 9"/>
          <p:cNvSpPr txBox="1">
            <a:spLocks noChangeArrowheads="1"/>
          </p:cNvSpPr>
          <p:nvPr/>
        </p:nvSpPr>
        <p:spPr bwMode="auto">
          <a:xfrm>
            <a:off x="4648200" y="730250"/>
            <a:ext cx="216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4) 0.00015</a:t>
            </a:r>
          </a:p>
        </p:txBody>
      </p:sp>
      <p:sp>
        <p:nvSpPr>
          <p:cNvPr id="4112" name="Text Box 10"/>
          <p:cNvSpPr txBox="1">
            <a:spLocks noChangeArrowheads="1"/>
          </p:cNvSpPr>
          <p:nvPr/>
        </p:nvSpPr>
        <p:spPr bwMode="auto">
          <a:xfrm>
            <a:off x="4651375" y="2647950"/>
            <a:ext cx="262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5) 0.0000317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143000" y="1244600"/>
            <a:ext cx="163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rgbClr val="CC0000"/>
                </a:solidFill>
                <a:latin typeface="Times New Roman" pitchFamily="18" charset="0"/>
              </a:rPr>
              <a:t>4 jumps left</a:t>
            </a:r>
          </a:p>
        </p:txBody>
      </p:sp>
      <p:sp>
        <p:nvSpPr>
          <p:cNvPr id="5133" name="Freeform 13"/>
          <p:cNvSpPr>
            <a:spLocks/>
          </p:cNvSpPr>
          <p:nvPr/>
        </p:nvSpPr>
        <p:spPr bwMode="auto">
          <a:xfrm>
            <a:off x="2279650" y="12446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Freeform 14"/>
          <p:cNvSpPr>
            <a:spLocks/>
          </p:cNvSpPr>
          <p:nvPr/>
        </p:nvSpPr>
        <p:spPr bwMode="auto">
          <a:xfrm>
            <a:off x="2051050" y="12446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Freeform 15"/>
          <p:cNvSpPr>
            <a:spLocks/>
          </p:cNvSpPr>
          <p:nvPr/>
        </p:nvSpPr>
        <p:spPr bwMode="auto">
          <a:xfrm>
            <a:off x="1822450" y="12446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2492375" y="11811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Freeform 17"/>
          <p:cNvSpPr>
            <a:spLocks/>
          </p:cNvSpPr>
          <p:nvPr/>
        </p:nvSpPr>
        <p:spPr bwMode="auto">
          <a:xfrm>
            <a:off x="1476375" y="12446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1422400" y="118745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39" name="Object 19"/>
          <p:cNvGraphicFramePr>
            <a:graphicFrameLocks noChangeAspect="1"/>
          </p:cNvGraphicFramePr>
          <p:nvPr/>
        </p:nvGraphicFramePr>
        <p:xfrm>
          <a:off x="1884363" y="1778000"/>
          <a:ext cx="15843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Equation" r:id="rId4" imgW="520474" imgH="203112" progId="">
                  <p:embed/>
                </p:oleObj>
              </mc:Choice>
              <mc:Fallback>
                <p:oleObj name="Equation" r:id="rId4" imgW="520474" imgH="20311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1778000"/>
                        <a:ext cx="15843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1714500" y="1752600"/>
            <a:ext cx="20193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Freeform 21"/>
          <p:cNvSpPr>
            <a:spLocks/>
          </p:cNvSpPr>
          <p:nvPr/>
        </p:nvSpPr>
        <p:spPr bwMode="auto">
          <a:xfrm>
            <a:off x="2835275" y="31496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Freeform 22"/>
          <p:cNvSpPr>
            <a:spLocks/>
          </p:cNvSpPr>
          <p:nvPr/>
        </p:nvSpPr>
        <p:spPr bwMode="auto">
          <a:xfrm>
            <a:off x="2606675" y="31496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Freeform 23"/>
          <p:cNvSpPr>
            <a:spLocks/>
          </p:cNvSpPr>
          <p:nvPr/>
        </p:nvSpPr>
        <p:spPr bwMode="auto">
          <a:xfrm>
            <a:off x="2378075" y="31496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Oval 24"/>
          <p:cNvSpPr>
            <a:spLocks noChangeArrowheads="1"/>
          </p:cNvSpPr>
          <p:nvPr/>
        </p:nvSpPr>
        <p:spPr bwMode="auto">
          <a:xfrm>
            <a:off x="3048000" y="30861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Freeform 25"/>
          <p:cNvSpPr>
            <a:spLocks/>
          </p:cNvSpPr>
          <p:nvPr/>
        </p:nvSpPr>
        <p:spPr bwMode="auto">
          <a:xfrm>
            <a:off x="2044700" y="31496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Freeform 26"/>
          <p:cNvSpPr>
            <a:spLocks/>
          </p:cNvSpPr>
          <p:nvPr/>
        </p:nvSpPr>
        <p:spPr bwMode="auto">
          <a:xfrm>
            <a:off x="1816100" y="31496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Freeform 27"/>
          <p:cNvSpPr>
            <a:spLocks/>
          </p:cNvSpPr>
          <p:nvPr/>
        </p:nvSpPr>
        <p:spPr bwMode="auto">
          <a:xfrm>
            <a:off x="1587500" y="31496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Oval 28"/>
          <p:cNvSpPr>
            <a:spLocks noChangeArrowheads="1"/>
          </p:cNvSpPr>
          <p:nvPr/>
        </p:nvSpPr>
        <p:spPr bwMode="auto">
          <a:xfrm>
            <a:off x="1511300" y="30861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49" name="Object 29"/>
          <p:cNvGraphicFramePr>
            <a:graphicFrameLocks noChangeAspect="1"/>
          </p:cNvGraphicFramePr>
          <p:nvPr/>
        </p:nvGraphicFramePr>
        <p:xfrm>
          <a:off x="1673225" y="3683000"/>
          <a:ext cx="20859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Equation" r:id="rId6" imgW="685800" imgH="203200" progId="">
                  <p:embed/>
                </p:oleObj>
              </mc:Choice>
              <mc:Fallback>
                <p:oleObj name="Equation" r:id="rId6" imgW="685800" imgH="2032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3683000"/>
                        <a:ext cx="208597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0" name="Oval 30"/>
          <p:cNvSpPr>
            <a:spLocks noChangeArrowheads="1"/>
          </p:cNvSpPr>
          <p:nvPr/>
        </p:nvSpPr>
        <p:spPr bwMode="auto">
          <a:xfrm>
            <a:off x="1524000" y="3657600"/>
            <a:ext cx="25146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Freeform 31"/>
          <p:cNvSpPr>
            <a:spLocks/>
          </p:cNvSpPr>
          <p:nvPr/>
        </p:nvSpPr>
        <p:spPr bwMode="auto">
          <a:xfrm>
            <a:off x="3873500" y="50419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Freeform 32"/>
          <p:cNvSpPr>
            <a:spLocks/>
          </p:cNvSpPr>
          <p:nvPr/>
        </p:nvSpPr>
        <p:spPr bwMode="auto">
          <a:xfrm>
            <a:off x="3644900" y="50419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3" name="Freeform 33"/>
          <p:cNvSpPr>
            <a:spLocks/>
          </p:cNvSpPr>
          <p:nvPr/>
        </p:nvSpPr>
        <p:spPr bwMode="auto">
          <a:xfrm>
            <a:off x="3416300" y="50419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4" name="Oval 34"/>
          <p:cNvSpPr>
            <a:spLocks noChangeArrowheads="1"/>
          </p:cNvSpPr>
          <p:nvPr/>
        </p:nvSpPr>
        <p:spPr bwMode="auto">
          <a:xfrm>
            <a:off x="4086225" y="49784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5" name="Freeform 35"/>
          <p:cNvSpPr>
            <a:spLocks/>
          </p:cNvSpPr>
          <p:nvPr/>
        </p:nvSpPr>
        <p:spPr bwMode="auto">
          <a:xfrm>
            <a:off x="3073400" y="50419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6" name="Freeform 36"/>
          <p:cNvSpPr>
            <a:spLocks/>
          </p:cNvSpPr>
          <p:nvPr/>
        </p:nvSpPr>
        <p:spPr bwMode="auto">
          <a:xfrm>
            <a:off x="2844800" y="50419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7" name="Freeform 37"/>
          <p:cNvSpPr>
            <a:spLocks/>
          </p:cNvSpPr>
          <p:nvPr/>
        </p:nvSpPr>
        <p:spPr bwMode="auto">
          <a:xfrm>
            <a:off x="2616200" y="50419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8" name="Freeform 38"/>
          <p:cNvSpPr>
            <a:spLocks/>
          </p:cNvSpPr>
          <p:nvPr/>
        </p:nvSpPr>
        <p:spPr bwMode="auto">
          <a:xfrm>
            <a:off x="2273300" y="50419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9" name="Freeform 39"/>
          <p:cNvSpPr>
            <a:spLocks/>
          </p:cNvSpPr>
          <p:nvPr/>
        </p:nvSpPr>
        <p:spPr bwMode="auto">
          <a:xfrm>
            <a:off x="2044700" y="50419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0" name="Freeform 40"/>
          <p:cNvSpPr>
            <a:spLocks/>
          </p:cNvSpPr>
          <p:nvPr/>
        </p:nvSpPr>
        <p:spPr bwMode="auto">
          <a:xfrm>
            <a:off x="1816100" y="50419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" name="Freeform 41"/>
          <p:cNvSpPr>
            <a:spLocks/>
          </p:cNvSpPr>
          <p:nvPr/>
        </p:nvSpPr>
        <p:spPr bwMode="auto">
          <a:xfrm>
            <a:off x="1473200" y="50419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2" name="Oval 42"/>
          <p:cNvSpPr>
            <a:spLocks noChangeArrowheads="1"/>
          </p:cNvSpPr>
          <p:nvPr/>
        </p:nvSpPr>
        <p:spPr bwMode="auto">
          <a:xfrm>
            <a:off x="1422400" y="50038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63" name="Object 43"/>
          <p:cNvGraphicFramePr>
            <a:graphicFrameLocks noChangeAspect="1"/>
          </p:cNvGraphicFramePr>
          <p:nvPr/>
        </p:nvGraphicFramePr>
        <p:xfrm>
          <a:off x="2020888" y="5588000"/>
          <a:ext cx="13906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Equation" r:id="rId8" imgW="457002" imgH="203112" progId="">
                  <p:embed/>
                </p:oleObj>
              </mc:Choice>
              <mc:Fallback>
                <p:oleObj name="Equation" r:id="rId8" imgW="457002" imgH="203112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888" y="5588000"/>
                        <a:ext cx="13906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4" name="Oval 44"/>
          <p:cNvSpPr>
            <a:spLocks noChangeArrowheads="1"/>
          </p:cNvSpPr>
          <p:nvPr/>
        </p:nvSpPr>
        <p:spPr bwMode="auto">
          <a:xfrm>
            <a:off x="1803400" y="5562600"/>
            <a:ext cx="19050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5" name="Freeform 45"/>
          <p:cNvSpPr>
            <a:spLocks/>
          </p:cNvSpPr>
          <p:nvPr/>
        </p:nvSpPr>
        <p:spPr bwMode="auto">
          <a:xfrm>
            <a:off x="6019800" y="122555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6" name="Freeform 46"/>
          <p:cNvSpPr>
            <a:spLocks/>
          </p:cNvSpPr>
          <p:nvPr/>
        </p:nvSpPr>
        <p:spPr bwMode="auto">
          <a:xfrm>
            <a:off x="5791200" y="122555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7" name="Freeform 47"/>
          <p:cNvSpPr>
            <a:spLocks/>
          </p:cNvSpPr>
          <p:nvPr/>
        </p:nvSpPr>
        <p:spPr bwMode="auto">
          <a:xfrm>
            <a:off x="5562600" y="122555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8" name="Freeform 48"/>
          <p:cNvSpPr>
            <a:spLocks/>
          </p:cNvSpPr>
          <p:nvPr/>
        </p:nvSpPr>
        <p:spPr bwMode="auto">
          <a:xfrm>
            <a:off x="6248400" y="122555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9" name="Oval 49"/>
          <p:cNvSpPr>
            <a:spLocks noChangeArrowheads="1"/>
          </p:cNvSpPr>
          <p:nvPr/>
        </p:nvSpPr>
        <p:spPr bwMode="auto">
          <a:xfrm>
            <a:off x="5499100" y="11557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0" name="Oval 50"/>
          <p:cNvSpPr>
            <a:spLocks noChangeArrowheads="1"/>
          </p:cNvSpPr>
          <p:nvPr/>
        </p:nvSpPr>
        <p:spPr bwMode="auto">
          <a:xfrm>
            <a:off x="6451600" y="11684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71" name="Object 51"/>
          <p:cNvGraphicFramePr>
            <a:graphicFrameLocks noChangeAspect="1"/>
          </p:cNvGraphicFramePr>
          <p:nvPr/>
        </p:nvGraphicFramePr>
        <p:xfrm>
          <a:off x="5834063" y="1778000"/>
          <a:ext cx="17399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10" imgW="571252" imgH="203112" progId="">
                  <p:embed/>
                </p:oleObj>
              </mc:Choice>
              <mc:Fallback>
                <p:oleObj name="Equation" r:id="rId10" imgW="571252" imgH="203112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063" y="1778000"/>
                        <a:ext cx="17399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72" name="Oval 52"/>
          <p:cNvSpPr>
            <a:spLocks noChangeArrowheads="1"/>
          </p:cNvSpPr>
          <p:nvPr/>
        </p:nvSpPr>
        <p:spPr bwMode="auto">
          <a:xfrm>
            <a:off x="5638800" y="1752600"/>
            <a:ext cx="22098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3" name="Text Box 53"/>
          <p:cNvSpPr txBox="1">
            <a:spLocks noChangeArrowheads="1"/>
          </p:cNvSpPr>
          <p:nvPr/>
        </p:nvSpPr>
        <p:spPr bwMode="auto">
          <a:xfrm>
            <a:off x="5303838" y="3136900"/>
            <a:ext cx="1808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rgbClr val="CC0000"/>
                </a:solidFill>
                <a:latin typeface="Times New Roman" pitchFamily="18" charset="0"/>
              </a:rPr>
              <a:t>5 jumps right</a:t>
            </a:r>
          </a:p>
        </p:txBody>
      </p:sp>
      <p:sp>
        <p:nvSpPr>
          <p:cNvPr id="5174" name="Freeform 54"/>
          <p:cNvSpPr>
            <a:spLocks/>
          </p:cNvSpPr>
          <p:nvPr/>
        </p:nvSpPr>
        <p:spPr bwMode="auto">
          <a:xfrm>
            <a:off x="6032500" y="314325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5" name="Freeform 55"/>
          <p:cNvSpPr>
            <a:spLocks/>
          </p:cNvSpPr>
          <p:nvPr/>
        </p:nvSpPr>
        <p:spPr bwMode="auto">
          <a:xfrm>
            <a:off x="5803900" y="314325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6" name="Freeform 56"/>
          <p:cNvSpPr>
            <a:spLocks/>
          </p:cNvSpPr>
          <p:nvPr/>
        </p:nvSpPr>
        <p:spPr bwMode="auto">
          <a:xfrm>
            <a:off x="5575300" y="314325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7" name="Freeform 57"/>
          <p:cNvSpPr>
            <a:spLocks/>
          </p:cNvSpPr>
          <p:nvPr/>
        </p:nvSpPr>
        <p:spPr bwMode="auto">
          <a:xfrm>
            <a:off x="6261100" y="314325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8" name="Oval 58"/>
          <p:cNvSpPr>
            <a:spLocks noChangeArrowheads="1"/>
          </p:cNvSpPr>
          <p:nvPr/>
        </p:nvSpPr>
        <p:spPr bwMode="auto">
          <a:xfrm>
            <a:off x="5511800" y="30734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9" name="Oval 59"/>
          <p:cNvSpPr>
            <a:spLocks noChangeArrowheads="1"/>
          </p:cNvSpPr>
          <p:nvPr/>
        </p:nvSpPr>
        <p:spPr bwMode="auto">
          <a:xfrm>
            <a:off x="6680200" y="30861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80" name="Object 60"/>
          <p:cNvGraphicFramePr>
            <a:graphicFrameLocks noChangeAspect="1"/>
          </p:cNvGraphicFramePr>
          <p:nvPr/>
        </p:nvGraphicFramePr>
        <p:xfrm>
          <a:off x="5621338" y="3695700"/>
          <a:ext cx="20431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Equation" r:id="rId12" imgW="672808" imgH="203112" progId="">
                  <p:embed/>
                </p:oleObj>
              </mc:Choice>
              <mc:Fallback>
                <p:oleObj name="Equation" r:id="rId12" imgW="672808" imgH="203112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338" y="3695700"/>
                        <a:ext cx="204311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81" name="Oval 61"/>
          <p:cNvSpPr>
            <a:spLocks noChangeArrowheads="1"/>
          </p:cNvSpPr>
          <p:nvPr/>
        </p:nvSpPr>
        <p:spPr bwMode="auto">
          <a:xfrm>
            <a:off x="5486400" y="3670300"/>
            <a:ext cx="24384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82" name="Freeform 62"/>
          <p:cNvSpPr>
            <a:spLocks/>
          </p:cNvSpPr>
          <p:nvPr/>
        </p:nvSpPr>
        <p:spPr bwMode="auto">
          <a:xfrm>
            <a:off x="6477000" y="31496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59" name="Picture 76" descr="MPj0403743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95800"/>
            <a:ext cx="3276600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autoUpdateAnimBg="0"/>
      <p:bldP spid="5124" grpId="0" autoUpdateAnimBg="0"/>
      <p:bldP spid="5132" grpId="0" autoUpdateAnimBg="0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40" grpId="0" animBg="1"/>
      <p:bldP spid="5141" grpId="0" animBg="1"/>
      <p:bldP spid="5142" grpId="0" animBg="1"/>
      <p:bldP spid="5143" grpId="0" animBg="1"/>
      <p:bldP spid="5144" grpId="0" animBg="1"/>
      <p:bldP spid="5145" grpId="0" animBg="1"/>
      <p:bldP spid="5146" grpId="0" animBg="1"/>
      <p:bldP spid="5147" grpId="0" animBg="1"/>
      <p:bldP spid="5148" grpId="0" animBg="1"/>
      <p:bldP spid="5150" grpId="0" animBg="1"/>
      <p:bldP spid="5151" grpId="0" animBg="1"/>
      <p:bldP spid="5152" grpId="0" animBg="1"/>
      <p:bldP spid="5153" grpId="0" animBg="1"/>
      <p:bldP spid="5154" grpId="0" animBg="1"/>
      <p:bldP spid="5155" grpId="0" animBg="1"/>
      <p:bldP spid="5156" grpId="0" animBg="1"/>
      <p:bldP spid="5157" grpId="0" animBg="1"/>
      <p:bldP spid="5158" grpId="0" animBg="1"/>
      <p:bldP spid="5159" grpId="0" animBg="1"/>
      <p:bldP spid="5160" grpId="0" animBg="1"/>
      <p:bldP spid="5161" grpId="0" animBg="1"/>
      <p:bldP spid="5162" grpId="0" animBg="1"/>
      <p:bldP spid="5164" grpId="0" animBg="1"/>
      <p:bldP spid="5165" grpId="0" animBg="1"/>
      <p:bldP spid="5166" grpId="0" animBg="1"/>
      <p:bldP spid="5167" grpId="0" animBg="1"/>
      <p:bldP spid="5168" grpId="0" animBg="1"/>
      <p:bldP spid="5169" grpId="0" animBg="1"/>
      <p:bldP spid="5170" grpId="0" animBg="1"/>
      <p:bldP spid="5172" grpId="0" animBg="1"/>
      <p:bldP spid="5173" grpId="0" autoUpdateAnimBg="0"/>
      <p:bldP spid="5174" grpId="0" animBg="1"/>
      <p:bldP spid="5175" grpId="0" animBg="1"/>
      <p:bldP spid="5176" grpId="0" animBg="1"/>
      <p:bldP spid="5177" grpId="0" animBg="1"/>
      <p:bldP spid="5178" grpId="0" animBg="1"/>
      <p:bldP spid="5179" grpId="0" animBg="1"/>
      <p:bldP spid="5181" grpId="0" animBg="1"/>
      <p:bldP spid="518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4" imgW="435285" imgH="677109" progId="">
                  <p:embed/>
                </p:oleObj>
              </mc:Choice>
              <mc:Fallback>
                <p:oleObj name="Equation" r:id="rId4" imgW="435285" imgH="67710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Express Large Numbers in Standard Form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18610"/>
            <a:ext cx="7391400" cy="56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39274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What does 10</a:t>
            </a:r>
            <a:r>
              <a:rPr lang="en-US" sz="3200" baseline="30000" dirty="0" smtClean="0"/>
              <a:t>5</a:t>
            </a:r>
            <a:r>
              <a:rPr lang="en-US" sz="3200" dirty="0" smtClean="0"/>
              <a:t> mean?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If you multiplied 2.16 by that number what would you get?</a:t>
            </a:r>
            <a:endParaRPr lang="en-US" sz="32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8610600" cy="118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5638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Remember: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POSITIVE EXPONENTS = large number (# &gt; 1)</a:t>
            </a:r>
            <a:endParaRPr lang="en-US" sz="2800" b="1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235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4" imgW="435285" imgH="677109" progId="">
                  <p:embed/>
                </p:oleObj>
              </mc:Choice>
              <mc:Fallback>
                <p:oleObj name="Equation" r:id="rId4" imgW="435285" imgH="67710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Express Small Numbers in Standard Form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39274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What does 10</a:t>
            </a:r>
            <a:r>
              <a:rPr lang="en-US" sz="3200" baseline="30000" dirty="0" smtClean="0"/>
              <a:t>-3</a:t>
            </a:r>
            <a:r>
              <a:rPr lang="en-US" sz="3200" dirty="0" smtClean="0"/>
              <a:t> mean?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If you multiplied 5.8 by that number what would you get?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6388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Remember: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NEGATIVE EXPONENTS = small number (# &lt; 1)</a:t>
            </a:r>
            <a:endParaRPr lang="en-US" sz="28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7924800" cy="60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2" y="4153279"/>
            <a:ext cx="8437418" cy="125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1755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362200" y="31686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84450" y="3168650"/>
            <a:ext cx="984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2.43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133600" y="31686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905000" y="31686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76400" y="31686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447800" y="31686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219200" y="31686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990600" y="31686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5136" name="Text Box 10"/>
          <p:cNvSpPr txBox="1">
            <a:spLocks noChangeArrowheads="1"/>
          </p:cNvSpPr>
          <p:nvPr/>
        </p:nvSpPr>
        <p:spPr bwMode="auto">
          <a:xfrm>
            <a:off x="533400" y="152400"/>
            <a:ext cx="6940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Write each number in standard form.</a:t>
            </a:r>
          </a:p>
        </p:txBody>
      </p:sp>
      <p:sp>
        <p:nvSpPr>
          <p:cNvPr id="5137" name="Text Box 11"/>
          <p:cNvSpPr txBox="1">
            <a:spLocks noChangeArrowheads="1"/>
          </p:cNvSpPr>
          <p:nvPr/>
        </p:nvSpPr>
        <p:spPr bwMode="auto">
          <a:xfrm>
            <a:off x="669925" y="73025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1)</a:t>
            </a:r>
          </a:p>
        </p:txBody>
      </p:sp>
      <p:sp>
        <p:nvSpPr>
          <p:cNvPr id="5138" name="Text Box 12"/>
          <p:cNvSpPr txBox="1">
            <a:spLocks noChangeArrowheads="1"/>
          </p:cNvSpPr>
          <p:nvPr/>
        </p:nvSpPr>
        <p:spPr bwMode="auto">
          <a:xfrm>
            <a:off x="673100" y="264795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2)</a:t>
            </a:r>
          </a:p>
        </p:txBody>
      </p:sp>
      <p:sp>
        <p:nvSpPr>
          <p:cNvPr id="5139" name="Text Box 13"/>
          <p:cNvSpPr txBox="1">
            <a:spLocks noChangeArrowheads="1"/>
          </p:cNvSpPr>
          <p:nvPr/>
        </p:nvSpPr>
        <p:spPr bwMode="auto">
          <a:xfrm>
            <a:off x="673100" y="454025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3)</a:t>
            </a:r>
          </a:p>
        </p:txBody>
      </p:sp>
      <p:sp>
        <p:nvSpPr>
          <p:cNvPr id="5140" name="Text Box 14"/>
          <p:cNvSpPr txBox="1">
            <a:spLocks noChangeArrowheads="1"/>
          </p:cNvSpPr>
          <p:nvPr/>
        </p:nvSpPr>
        <p:spPr bwMode="auto">
          <a:xfrm>
            <a:off x="4648200" y="73025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4)</a:t>
            </a:r>
          </a:p>
        </p:txBody>
      </p:sp>
      <p:sp>
        <p:nvSpPr>
          <p:cNvPr id="5141" name="Text Box 15"/>
          <p:cNvSpPr txBox="1">
            <a:spLocks noChangeArrowheads="1"/>
          </p:cNvSpPr>
          <p:nvPr/>
        </p:nvSpPr>
        <p:spPr bwMode="auto">
          <a:xfrm>
            <a:off x="4651375" y="264795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5)</a:t>
            </a:r>
          </a:p>
        </p:txBody>
      </p:sp>
      <p:graphicFrame>
        <p:nvGraphicFramePr>
          <p:cNvPr id="5122" name="Object 17"/>
          <p:cNvGraphicFramePr>
            <a:graphicFrameLocks noChangeAspect="1"/>
          </p:cNvGraphicFramePr>
          <p:nvPr/>
        </p:nvGraphicFramePr>
        <p:xfrm>
          <a:off x="1311275" y="720725"/>
          <a:ext cx="15843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Equation" r:id="rId4" imgW="520474" imgH="203112" progId="">
                  <p:embed/>
                </p:oleObj>
              </mc:Choice>
              <mc:Fallback>
                <p:oleObj name="Equation" r:id="rId4" imgW="520474" imgH="20311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720725"/>
                        <a:ext cx="15843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8"/>
          <p:cNvGraphicFramePr>
            <a:graphicFrameLocks noChangeAspect="1"/>
          </p:cNvGraphicFramePr>
          <p:nvPr/>
        </p:nvGraphicFramePr>
        <p:xfrm>
          <a:off x="1266825" y="2638425"/>
          <a:ext cx="204311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Equation" r:id="rId6" imgW="672808" imgH="203112" progId="">
                  <p:embed/>
                </p:oleObj>
              </mc:Choice>
              <mc:Fallback>
                <p:oleObj name="Equation" r:id="rId6" imgW="672808" imgH="20311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2638425"/>
                        <a:ext cx="204311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9"/>
          <p:cNvGraphicFramePr>
            <a:graphicFrameLocks noChangeAspect="1"/>
          </p:cNvGraphicFramePr>
          <p:nvPr/>
        </p:nvGraphicFramePr>
        <p:xfrm>
          <a:off x="1300163" y="4533900"/>
          <a:ext cx="18526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Equation" r:id="rId8" imgW="609336" imgH="203112" progId="">
                  <p:embed/>
                </p:oleObj>
              </mc:Choice>
              <mc:Fallback>
                <p:oleObj name="Equation" r:id="rId8" imgW="609336" imgH="203112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4533900"/>
                        <a:ext cx="185261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20"/>
          <p:cNvGraphicFramePr>
            <a:graphicFrameLocks noChangeAspect="1"/>
          </p:cNvGraphicFramePr>
          <p:nvPr/>
        </p:nvGraphicFramePr>
        <p:xfrm>
          <a:off x="5280025" y="733425"/>
          <a:ext cx="20097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Equation" r:id="rId10" imgW="660113" imgH="203112" progId="">
                  <p:embed/>
                </p:oleObj>
              </mc:Choice>
              <mc:Fallback>
                <p:oleObj name="Equation" r:id="rId10" imgW="660113" imgH="203112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025" y="733425"/>
                        <a:ext cx="200977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21"/>
          <p:cNvGraphicFramePr>
            <a:graphicFrameLocks noChangeAspect="1"/>
          </p:cNvGraphicFramePr>
          <p:nvPr/>
        </p:nvGraphicFramePr>
        <p:xfrm>
          <a:off x="5349875" y="2638425"/>
          <a:ext cx="12763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Equation" r:id="rId12" imgW="418918" imgH="203112" progId="">
                  <p:embed/>
                </p:oleObj>
              </mc:Choice>
              <mc:Fallback>
                <p:oleObj name="Equation" r:id="rId12" imgW="418918" imgH="203112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5" y="2638425"/>
                        <a:ext cx="12763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1355725" y="1263650"/>
            <a:ext cx="75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1.9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1930400" y="12636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2159000" y="12636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2381250" y="12636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2609850" y="12636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172" name="Freeform 28"/>
          <p:cNvSpPr>
            <a:spLocks/>
          </p:cNvSpPr>
          <p:nvPr/>
        </p:nvSpPr>
        <p:spPr bwMode="auto">
          <a:xfrm>
            <a:off x="2235200" y="17526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3" name="Freeform 29"/>
          <p:cNvSpPr>
            <a:spLocks/>
          </p:cNvSpPr>
          <p:nvPr/>
        </p:nvSpPr>
        <p:spPr bwMode="auto">
          <a:xfrm>
            <a:off x="2006600" y="17526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4" name="Freeform 30"/>
          <p:cNvSpPr>
            <a:spLocks/>
          </p:cNvSpPr>
          <p:nvPr/>
        </p:nvSpPr>
        <p:spPr bwMode="auto">
          <a:xfrm>
            <a:off x="1778000" y="17526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5" name="Oval 31"/>
          <p:cNvSpPr>
            <a:spLocks noChangeArrowheads="1"/>
          </p:cNvSpPr>
          <p:nvPr/>
        </p:nvSpPr>
        <p:spPr bwMode="auto">
          <a:xfrm>
            <a:off x="1701800" y="16891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Freeform 32"/>
          <p:cNvSpPr>
            <a:spLocks/>
          </p:cNvSpPr>
          <p:nvPr/>
        </p:nvSpPr>
        <p:spPr bwMode="auto">
          <a:xfrm>
            <a:off x="2692400" y="17526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Freeform 33"/>
          <p:cNvSpPr>
            <a:spLocks/>
          </p:cNvSpPr>
          <p:nvPr/>
        </p:nvSpPr>
        <p:spPr bwMode="auto">
          <a:xfrm>
            <a:off x="2463800" y="17526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2895600" y="16891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1377950" y="1949450"/>
            <a:ext cx="1670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190,000</a:t>
            </a:r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1231900" y="1968500"/>
            <a:ext cx="1968500" cy="6096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1" name="Freeform 37"/>
          <p:cNvSpPr>
            <a:spLocks/>
          </p:cNvSpPr>
          <p:nvPr/>
        </p:nvSpPr>
        <p:spPr bwMode="auto">
          <a:xfrm>
            <a:off x="2463800" y="366395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2" name="Freeform 38"/>
          <p:cNvSpPr>
            <a:spLocks/>
          </p:cNvSpPr>
          <p:nvPr/>
        </p:nvSpPr>
        <p:spPr bwMode="auto">
          <a:xfrm>
            <a:off x="2235200" y="366395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Freeform 39"/>
          <p:cNvSpPr>
            <a:spLocks/>
          </p:cNvSpPr>
          <p:nvPr/>
        </p:nvSpPr>
        <p:spPr bwMode="auto">
          <a:xfrm>
            <a:off x="2006600" y="366395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Freeform 40"/>
          <p:cNvSpPr>
            <a:spLocks/>
          </p:cNvSpPr>
          <p:nvPr/>
        </p:nvSpPr>
        <p:spPr bwMode="auto">
          <a:xfrm>
            <a:off x="2692400" y="366395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1257300" y="36068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2895600" y="36068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7" name="Freeform 43"/>
          <p:cNvSpPr>
            <a:spLocks/>
          </p:cNvSpPr>
          <p:nvPr/>
        </p:nvSpPr>
        <p:spPr bwMode="auto">
          <a:xfrm>
            <a:off x="1549400" y="36703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8" name="Freeform 44"/>
          <p:cNvSpPr>
            <a:spLocks/>
          </p:cNvSpPr>
          <p:nvPr/>
        </p:nvSpPr>
        <p:spPr bwMode="auto">
          <a:xfrm>
            <a:off x="1320800" y="36703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9" name="Freeform 45"/>
          <p:cNvSpPr>
            <a:spLocks/>
          </p:cNvSpPr>
          <p:nvPr/>
        </p:nvSpPr>
        <p:spPr bwMode="auto">
          <a:xfrm>
            <a:off x="1778000" y="36703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990600" y="3854450"/>
            <a:ext cx="2584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0.000000243</a:t>
            </a:r>
          </a:p>
        </p:txBody>
      </p:sp>
      <p:sp>
        <p:nvSpPr>
          <p:cNvPr id="6191" name="Oval 47"/>
          <p:cNvSpPr>
            <a:spLocks noChangeArrowheads="1"/>
          </p:cNvSpPr>
          <p:nvPr/>
        </p:nvSpPr>
        <p:spPr bwMode="auto">
          <a:xfrm>
            <a:off x="736600" y="3835400"/>
            <a:ext cx="31242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2" name="Text Box 48"/>
          <p:cNvSpPr txBox="1">
            <a:spLocks noChangeArrowheads="1"/>
          </p:cNvSpPr>
          <p:nvPr/>
        </p:nvSpPr>
        <p:spPr bwMode="auto">
          <a:xfrm>
            <a:off x="1143000" y="5149850"/>
            <a:ext cx="984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5.28</a:t>
            </a:r>
          </a:p>
        </p:txBody>
      </p:sp>
      <p:sp>
        <p:nvSpPr>
          <p:cNvPr id="6193" name="Text Box 49"/>
          <p:cNvSpPr txBox="1">
            <a:spLocks noChangeArrowheads="1"/>
          </p:cNvSpPr>
          <p:nvPr/>
        </p:nvSpPr>
        <p:spPr bwMode="auto">
          <a:xfrm>
            <a:off x="1943100" y="51498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2165350" y="51498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2393950" y="51498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2622550" y="51498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197" name="Text Box 53"/>
          <p:cNvSpPr txBox="1">
            <a:spLocks noChangeArrowheads="1"/>
          </p:cNvSpPr>
          <p:nvPr/>
        </p:nvSpPr>
        <p:spPr bwMode="auto">
          <a:xfrm>
            <a:off x="2851150" y="51498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3079750" y="51498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199" name="Text Box 55"/>
          <p:cNvSpPr txBox="1">
            <a:spLocks noChangeArrowheads="1"/>
          </p:cNvSpPr>
          <p:nvPr/>
        </p:nvSpPr>
        <p:spPr bwMode="auto">
          <a:xfrm>
            <a:off x="3308350" y="51498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200" name="Freeform 56"/>
          <p:cNvSpPr>
            <a:spLocks/>
          </p:cNvSpPr>
          <p:nvPr/>
        </p:nvSpPr>
        <p:spPr bwMode="auto">
          <a:xfrm>
            <a:off x="2019300" y="56388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1" name="Freeform 57"/>
          <p:cNvSpPr>
            <a:spLocks/>
          </p:cNvSpPr>
          <p:nvPr/>
        </p:nvSpPr>
        <p:spPr bwMode="auto">
          <a:xfrm>
            <a:off x="1790700" y="56388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2" name="Freeform 58"/>
          <p:cNvSpPr>
            <a:spLocks/>
          </p:cNvSpPr>
          <p:nvPr/>
        </p:nvSpPr>
        <p:spPr bwMode="auto">
          <a:xfrm>
            <a:off x="1562100" y="56388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3" name="Oval 59"/>
          <p:cNvSpPr>
            <a:spLocks noChangeArrowheads="1"/>
          </p:cNvSpPr>
          <p:nvPr/>
        </p:nvSpPr>
        <p:spPr bwMode="auto">
          <a:xfrm>
            <a:off x="1485900" y="55753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4" name="Freeform 60"/>
          <p:cNvSpPr>
            <a:spLocks/>
          </p:cNvSpPr>
          <p:nvPr/>
        </p:nvSpPr>
        <p:spPr bwMode="auto">
          <a:xfrm>
            <a:off x="2476500" y="56388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5" name="Freeform 61"/>
          <p:cNvSpPr>
            <a:spLocks/>
          </p:cNvSpPr>
          <p:nvPr/>
        </p:nvSpPr>
        <p:spPr bwMode="auto">
          <a:xfrm>
            <a:off x="2247900" y="56388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6" name="Freeform 62"/>
          <p:cNvSpPr>
            <a:spLocks/>
          </p:cNvSpPr>
          <p:nvPr/>
        </p:nvSpPr>
        <p:spPr bwMode="auto">
          <a:xfrm>
            <a:off x="2933700" y="56388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7" name="Freeform 63"/>
          <p:cNvSpPr>
            <a:spLocks/>
          </p:cNvSpPr>
          <p:nvPr/>
        </p:nvSpPr>
        <p:spPr bwMode="auto">
          <a:xfrm>
            <a:off x="2705100" y="56388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8" name="Freeform 64"/>
          <p:cNvSpPr>
            <a:spLocks/>
          </p:cNvSpPr>
          <p:nvPr/>
        </p:nvSpPr>
        <p:spPr bwMode="auto">
          <a:xfrm>
            <a:off x="3390900" y="56388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9" name="Freeform 65"/>
          <p:cNvSpPr>
            <a:spLocks/>
          </p:cNvSpPr>
          <p:nvPr/>
        </p:nvSpPr>
        <p:spPr bwMode="auto">
          <a:xfrm>
            <a:off x="3162300" y="56388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0" name="Oval 66"/>
          <p:cNvSpPr>
            <a:spLocks noChangeArrowheads="1"/>
          </p:cNvSpPr>
          <p:nvPr/>
        </p:nvSpPr>
        <p:spPr bwMode="auto">
          <a:xfrm>
            <a:off x="3594100" y="55880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1" name="Text Box 67"/>
          <p:cNvSpPr txBox="1">
            <a:spLocks noChangeArrowheads="1"/>
          </p:cNvSpPr>
          <p:nvPr/>
        </p:nvSpPr>
        <p:spPr bwMode="auto">
          <a:xfrm>
            <a:off x="1066800" y="5835650"/>
            <a:ext cx="2813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5,280,000,000</a:t>
            </a:r>
          </a:p>
        </p:txBody>
      </p:sp>
      <p:sp>
        <p:nvSpPr>
          <p:cNvPr id="6212" name="Oval 68"/>
          <p:cNvSpPr>
            <a:spLocks noChangeArrowheads="1"/>
          </p:cNvSpPr>
          <p:nvPr/>
        </p:nvSpPr>
        <p:spPr bwMode="auto">
          <a:xfrm>
            <a:off x="812800" y="5829300"/>
            <a:ext cx="32766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3" name="Text Box 69"/>
          <p:cNvSpPr txBox="1">
            <a:spLocks noChangeArrowheads="1"/>
          </p:cNvSpPr>
          <p:nvPr/>
        </p:nvSpPr>
        <p:spPr bwMode="auto">
          <a:xfrm>
            <a:off x="6407150" y="1263650"/>
            <a:ext cx="984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3.41</a:t>
            </a:r>
          </a:p>
        </p:txBody>
      </p:sp>
      <p:sp>
        <p:nvSpPr>
          <p:cNvPr id="6214" name="Text Box 70"/>
          <p:cNvSpPr txBox="1">
            <a:spLocks noChangeArrowheads="1"/>
          </p:cNvSpPr>
          <p:nvPr/>
        </p:nvSpPr>
        <p:spPr bwMode="auto">
          <a:xfrm>
            <a:off x="6184900" y="12636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215" name="Text Box 71"/>
          <p:cNvSpPr txBox="1">
            <a:spLocks noChangeArrowheads="1"/>
          </p:cNvSpPr>
          <p:nvPr/>
        </p:nvSpPr>
        <p:spPr bwMode="auto">
          <a:xfrm>
            <a:off x="5956300" y="12636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216" name="Text Box 72"/>
          <p:cNvSpPr txBox="1">
            <a:spLocks noChangeArrowheads="1"/>
          </p:cNvSpPr>
          <p:nvPr/>
        </p:nvSpPr>
        <p:spPr bwMode="auto">
          <a:xfrm>
            <a:off x="5727700" y="12636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5499100" y="12636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218" name="Text Box 74"/>
          <p:cNvSpPr txBox="1">
            <a:spLocks noChangeArrowheads="1"/>
          </p:cNvSpPr>
          <p:nvPr/>
        </p:nvSpPr>
        <p:spPr bwMode="auto">
          <a:xfrm>
            <a:off x="5270500" y="12636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219" name="Text Box 75"/>
          <p:cNvSpPr txBox="1">
            <a:spLocks noChangeArrowheads="1"/>
          </p:cNvSpPr>
          <p:nvPr/>
        </p:nvSpPr>
        <p:spPr bwMode="auto">
          <a:xfrm>
            <a:off x="5029200" y="12636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220" name="Freeform 76"/>
          <p:cNvSpPr>
            <a:spLocks/>
          </p:cNvSpPr>
          <p:nvPr/>
        </p:nvSpPr>
        <p:spPr bwMode="auto">
          <a:xfrm>
            <a:off x="6261100" y="174625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1" name="Freeform 77"/>
          <p:cNvSpPr>
            <a:spLocks/>
          </p:cNvSpPr>
          <p:nvPr/>
        </p:nvSpPr>
        <p:spPr bwMode="auto">
          <a:xfrm>
            <a:off x="6032500" y="174625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2" name="Freeform 78"/>
          <p:cNvSpPr>
            <a:spLocks/>
          </p:cNvSpPr>
          <p:nvPr/>
        </p:nvSpPr>
        <p:spPr bwMode="auto">
          <a:xfrm>
            <a:off x="5803900" y="174625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3" name="Freeform 79"/>
          <p:cNvSpPr>
            <a:spLocks/>
          </p:cNvSpPr>
          <p:nvPr/>
        </p:nvSpPr>
        <p:spPr bwMode="auto">
          <a:xfrm>
            <a:off x="6489700" y="174625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4" name="Oval 80"/>
          <p:cNvSpPr>
            <a:spLocks noChangeArrowheads="1"/>
          </p:cNvSpPr>
          <p:nvPr/>
        </p:nvSpPr>
        <p:spPr bwMode="auto">
          <a:xfrm>
            <a:off x="6718300" y="16891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5" name="Freeform 81"/>
          <p:cNvSpPr>
            <a:spLocks/>
          </p:cNvSpPr>
          <p:nvPr/>
        </p:nvSpPr>
        <p:spPr bwMode="auto">
          <a:xfrm>
            <a:off x="5346700" y="17526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" name="Freeform 82"/>
          <p:cNvSpPr>
            <a:spLocks/>
          </p:cNvSpPr>
          <p:nvPr/>
        </p:nvSpPr>
        <p:spPr bwMode="auto">
          <a:xfrm>
            <a:off x="5575300" y="17526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7" name="Oval 83"/>
          <p:cNvSpPr>
            <a:spLocks noChangeArrowheads="1"/>
          </p:cNvSpPr>
          <p:nvPr/>
        </p:nvSpPr>
        <p:spPr bwMode="auto">
          <a:xfrm>
            <a:off x="5308600" y="17018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8" name="Text Box 84"/>
          <p:cNvSpPr txBox="1">
            <a:spLocks noChangeArrowheads="1"/>
          </p:cNvSpPr>
          <p:nvPr/>
        </p:nvSpPr>
        <p:spPr bwMode="auto">
          <a:xfrm>
            <a:off x="5029200" y="1949450"/>
            <a:ext cx="235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0.00000341</a:t>
            </a:r>
          </a:p>
        </p:txBody>
      </p:sp>
      <p:sp>
        <p:nvSpPr>
          <p:cNvPr id="6229" name="Oval 85"/>
          <p:cNvSpPr>
            <a:spLocks noChangeArrowheads="1"/>
          </p:cNvSpPr>
          <p:nvPr/>
        </p:nvSpPr>
        <p:spPr bwMode="auto">
          <a:xfrm>
            <a:off x="4838700" y="1943100"/>
            <a:ext cx="27432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0" name="Text Box 86"/>
          <p:cNvSpPr txBox="1">
            <a:spLocks noChangeArrowheads="1"/>
          </p:cNvSpPr>
          <p:nvPr/>
        </p:nvSpPr>
        <p:spPr bwMode="auto">
          <a:xfrm>
            <a:off x="5302250" y="31686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6</a:t>
            </a:r>
          </a:p>
        </p:txBody>
      </p:sp>
      <p:sp>
        <p:nvSpPr>
          <p:cNvPr id="6231" name="Text Box 87"/>
          <p:cNvSpPr txBox="1">
            <a:spLocks noChangeArrowheads="1"/>
          </p:cNvSpPr>
          <p:nvPr/>
        </p:nvSpPr>
        <p:spPr bwMode="auto">
          <a:xfrm>
            <a:off x="5530850" y="31686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232" name="Text Box 88"/>
          <p:cNvSpPr txBox="1">
            <a:spLocks noChangeArrowheads="1"/>
          </p:cNvSpPr>
          <p:nvPr/>
        </p:nvSpPr>
        <p:spPr bwMode="auto">
          <a:xfrm>
            <a:off x="5765800" y="31686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233" name="Text Box 89"/>
          <p:cNvSpPr txBox="1">
            <a:spLocks noChangeArrowheads="1"/>
          </p:cNvSpPr>
          <p:nvPr/>
        </p:nvSpPr>
        <p:spPr bwMode="auto">
          <a:xfrm>
            <a:off x="5988050" y="31686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234" name="Text Box 90"/>
          <p:cNvSpPr txBox="1">
            <a:spLocks noChangeArrowheads="1"/>
          </p:cNvSpPr>
          <p:nvPr/>
        </p:nvSpPr>
        <p:spPr bwMode="auto">
          <a:xfrm>
            <a:off x="6216650" y="31686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235" name="Text Box 91"/>
          <p:cNvSpPr txBox="1">
            <a:spLocks noChangeArrowheads="1"/>
          </p:cNvSpPr>
          <p:nvPr/>
        </p:nvSpPr>
        <p:spPr bwMode="auto">
          <a:xfrm>
            <a:off x="6445250" y="31686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236" name="Text Box 92"/>
          <p:cNvSpPr txBox="1">
            <a:spLocks noChangeArrowheads="1"/>
          </p:cNvSpPr>
          <p:nvPr/>
        </p:nvSpPr>
        <p:spPr bwMode="auto">
          <a:xfrm>
            <a:off x="6673850" y="31686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237" name="Text Box 93"/>
          <p:cNvSpPr txBox="1">
            <a:spLocks noChangeArrowheads="1"/>
          </p:cNvSpPr>
          <p:nvPr/>
        </p:nvSpPr>
        <p:spPr bwMode="auto">
          <a:xfrm>
            <a:off x="6902450" y="31686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238" name="Text Box 94"/>
          <p:cNvSpPr txBox="1">
            <a:spLocks noChangeArrowheads="1"/>
          </p:cNvSpPr>
          <p:nvPr/>
        </p:nvSpPr>
        <p:spPr bwMode="auto">
          <a:xfrm>
            <a:off x="7131050" y="31686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6239" name="Freeform 95"/>
          <p:cNvSpPr>
            <a:spLocks/>
          </p:cNvSpPr>
          <p:nvPr/>
        </p:nvSpPr>
        <p:spPr bwMode="auto">
          <a:xfrm>
            <a:off x="6083300" y="36576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0" name="Freeform 96"/>
          <p:cNvSpPr>
            <a:spLocks/>
          </p:cNvSpPr>
          <p:nvPr/>
        </p:nvSpPr>
        <p:spPr bwMode="auto">
          <a:xfrm>
            <a:off x="5854700" y="36576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1" name="Freeform 97"/>
          <p:cNvSpPr>
            <a:spLocks/>
          </p:cNvSpPr>
          <p:nvPr/>
        </p:nvSpPr>
        <p:spPr bwMode="auto">
          <a:xfrm>
            <a:off x="5626100" y="36576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2" name="Oval 98"/>
          <p:cNvSpPr>
            <a:spLocks noChangeArrowheads="1"/>
          </p:cNvSpPr>
          <p:nvPr/>
        </p:nvSpPr>
        <p:spPr bwMode="auto">
          <a:xfrm>
            <a:off x="5575300" y="35941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3" name="Freeform 99"/>
          <p:cNvSpPr>
            <a:spLocks/>
          </p:cNvSpPr>
          <p:nvPr/>
        </p:nvSpPr>
        <p:spPr bwMode="auto">
          <a:xfrm>
            <a:off x="6540500" y="36576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4" name="Freeform 100"/>
          <p:cNvSpPr>
            <a:spLocks/>
          </p:cNvSpPr>
          <p:nvPr/>
        </p:nvSpPr>
        <p:spPr bwMode="auto">
          <a:xfrm>
            <a:off x="6311900" y="36576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5" name="Freeform 101"/>
          <p:cNvSpPr>
            <a:spLocks/>
          </p:cNvSpPr>
          <p:nvPr/>
        </p:nvSpPr>
        <p:spPr bwMode="auto">
          <a:xfrm>
            <a:off x="6997700" y="36576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" name="Freeform 102"/>
          <p:cNvSpPr>
            <a:spLocks/>
          </p:cNvSpPr>
          <p:nvPr/>
        </p:nvSpPr>
        <p:spPr bwMode="auto">
          <a:xfrm>
            <a:off x="6769100" y="36576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" name="Freeform 103"/>
          <p:cNvSpPr>
            <a:spLocks/>
          </p:cNvSpPr>
          <p:nvPr/>
        </p:nvSpPr>
        <p:spPr bwMode="auto">
          <a:xfrm>
            <a:off x="7226300" y="3657600"/>
            <a:ext cx="228600" cy="63500"/>
          </a:xfrm>
          <a:custGeom>
            <a:avLst/>
            <a:gdLst>
              <a:gd name="T0" fmla="*/ 144 w 144"/>
              <a:gd name="T1" fmla="*/ 0 h 40"/>
              <a:gd name="T2" fmla="*/ 72 w 144"/>
              <a:gd name="T3" fmla="*/ 40 h 40"/>
              <a:gd name="T4" fmla="*/ 0 w 144"/>
              <a:gd name="T5" fmla="*/ 1 h 40"/>
              <a:gd name="T6" fmla="*/ 0 60000 65536"/>
              <a:gd name="T7" fmla="*/ 0 60000 65536"/>
              <a:gd name="T8" fmla="*/ 0 60000 65536"/>
              <a:gd name="T9" fmla="*/ 0 w 144"/>
              <a:gd name="T10" fmla="*/ 0 h 40"/>
              <a:gd name="T11" fmla="*/ 144 w 1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0">
                <a:moveTo>
                  <a:pt x="144" y="0"/>
                </a:moveTo>
                <a:lnTo>
                  <a:pt x="72" y="40"/>
                </a:lnTo>
                <a:lnTo>
                  <a:pt x="0" y="1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" name="Oval 104"/>
          <p:cNvSpPr>
            <a:spLocks noChangeArrowheads="1"/>
          </p:cNvSpPr>
          <p:nvPr/>
        </p:nvSpPr>
        <p:spPr bwMode="auto">
          <a:xfrm>
            <a:off x="7416800" y="36068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" name="Text Box 105"/>
          <p:cNvSpPr txBox="1">
            <a:spLocks noChangeArrowheads="1"/>
          </p:cNvSpPr>
          <p:nvPr/>
        </p:nvSpPr>
        <p:spPr bwMode="auto">
          <a:xfrm>
            <a:off x="5226050" y="3854450"/>
            <a:ext cx="247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latin typeface="Times New Roman" pitchFamily="18" charset="0"/>
              </a:rPr>
              <a:t>600,000,000</a:t>
            </a:r>
          </a:p>
        </p:txBody>
      </p:sp>
      <p:sp>
        <p:nvSpPr>
          <p:cNvPr id="6250" name="Oval 106"/>
          <p:cNvSpPr>
            <a:spLocks noChangeArrowheads="1"/>
          </p:cNvSpPr>
          <p:nvPr/>
        </p:nvSpPr>
        <p:spPr bwMode="auto">
          <a:xfrm>
            <a:off x="4940300" y="3848100"/>
            <a:ext cx="31242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26" name="Picture 124" descr="j030525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495800"/>
            <a:ext cx="12811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9" dur="500"/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3" dur="500"/>
                                        <p:tgtEl>
                                          <p:spTgt spid="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0" dur="500"/>
                                        <p:tgtEl>
                                          <p:spTgt spid="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7" dur="500"/>
                                        <p:tgtEl>
                                          <p:spTgt spid="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4" dur="5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1" dur="500"/>
                                        <p:tgtEl>
                                          <p:spTgt spid="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 nodeType="clickPar">
                      <p:stCondLst>
                        <p:cond delay="indefinite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6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500"/>
                                        <p:tgtEl>
                                          <p:spTgt spid="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" dur="500"/>
                                        <p:tgtEl>
                                          <p:spTgt spid="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0" dur="500"/>
                                        <p:tgtEl>
                                          <p:spTgt spid="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500"/>
                                        <p:tgtEl>
                                          <p:spTgt spid="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4" dur="5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1" dur="500"/>
                                        <p:tgtEl>
                                          <p:spTgt spid="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 nodeType="clickPar">
                      <p:stCondLst>
                        <p:cond delay="indefinite"/>
                      </p:stCondLst>
                      <p:childTnLst>
                        <p:par>
                          <p:cTn id="3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6" dur="500"/>
                                        <p:tgtEl>
                                          <p:spTgt spid="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autoUpdateAnimBg="0"/>
      <p:bldP spid="6148" grpId="0" autoUpdateAnimBg="0"/>
      <p:bldP spid="6149" grpId="0" autoUpdateAnimBg="0"/>
      <p:bldP spid="6150" grpId="0" autoUpdateAnimBg="0"/>
      <p:bldP spid="6151" grpId="0" autoUpdateAnimBg="0"/>
      <p:bldP spid="6152" grpId="0" autoUpdateAnimBg="0"/>
      <p:bldP spid="6153" grpId="0" autoUpdateAnimBg="0"/>
      <p:bldP spid="6167" grpId="0" autoUpdateAnimBg="0"/>
      <p:bldP spid="6168" grpId="0" autoUpdateAnimBg="0"/>
      <p:bldP spid="6169" grpId="0" autoUpdateAnimBg="0"/>
      <p:bldP spid="6170" grpId="0" autoUpdateAnimBg="0"/>
      <p:bldP spid="6171" grpId="0" autoUpdateAnimBg="0"/>
      <p:bldP spid="6172" grpId="0" animBg="1"/>
      <p:bldP spid="6173" grpId="0" animBg="1"/>
      <p:bldP spid="6174" grpId="0" animBg="1"/>
      <p:bldP spid="6175" grpId="0" animBg="1"/>
      <p:bldP spid="6176" grpId="0" animBg="1"/>
      <p:bldP spid="6177" grpId="0" animBg="1"/>
      <p:bldP spid="6178" grpId="0" animBg="1"/>
      <p:bldP spid="6179" grpId="0" autoUpdateAnimBg="0"/>
      <p:bldP spid="6180" grpId="0" animBg="1"/>
      <p:bldP spid="6181" grpId="0" animBg="1"/>
      <p:bldP spid="6182" grpId="0" animBg="1"/>
      <p:bldP spid="6183" grpId="0" animBg="1"/>
      <p:bldP spid="6184" grpId="0" animBg="1"/>
      <p:bldP spid="6185" grpId="0" animBg="1"/>
      <p:bldP spid="6186" grpId="0" animBg="1"/>
      <p:bldP spid="6187" grpId="0" animBg="1"/>
      <p:bldP spid="6188" grpId="0" animBg="1"/>
      <p:bldP spid="6189" grpId="0" animBg="1"/>
      <p:bldP spid="6190" grpId="0" autoUpdateAnimBg="0"/>
      <p:bldP spid="6191" grpId="0" animBg="1"/>
      <p:bldP spid="6192" grpId="0" autoUpdateAnimBg="0"/>
      <p:bldP spid="6193" grpId="0" autoUpdateAnimBg="0"/>
      <p:bldP spid="6194" grpId="0" autoUpdateAnimBg="0"/>
      <p:bldP spid="6195" grpId="0" autoUpdateAnimBg="0"/>
      <p:bldP spid="6196" grpId="0" autoUpdateAnimBg="0"/>
      <p:bldP spid="6197" grpId="0" autoUpdateAnimBg="0"/>
      <p:bldP spid="6198" grpId="0" autoUpdateAnimBg="0"/>
      <p:bldP spid="6199" grpId="0" autoUpdateAnimBg="0"/>
      <p:bldP spid="6200" grpId="0" animBg="1"/>
      <p:bldP spid="6201" grpId="0" animBg="1"/>
      <p:bldP spid="6202" grpId="0" animBg="1"/>
      <p:bldP spid="6203" grpId="0" animBg="1"/>
      <p:bldP spid="6204" grpId="0" animBg="1"/>
      <p:bldP spid="6205" grpId="0" animBg="1"/>
      <p:bldP spid="6206" grpId="0" animBg="1"/>
      <p:bldP spid="6207" grpId="0" animBg="1"/>
      <p:bldP spid="6208" grpId="0" animBg="1"/>
      <p:bldP spid="6209" grpId="0" animBg="1"/>
      <p:bldP spid="6210" grpId="0" animBg="1"/>
      <p:bldP spid="6211" grpId="0" autoUpdateAnimBg="0"/>
      <p:bldP spid="6212" grpId="0" animBg="1"/>
      <p:bldP spid="6213" grpId="0" autoUpdateAnimBg="0"/>
      <p:bldP spid="6214" grpId="0" autoUpdateAnimBg="0"/>
      <p:bldP spid="6215" grpId="0" autoUpdateAnimBg="0"/>
      <p:bldP spid="6216" grpId="0" autoUpdateAnimBg="0"/>
      <p:bldP spid="6217" grpId="0" autoUpdateAnimBg="0"/>
      <p:bldP spid="6218" grpId="0" autoUpdateAnimBg="0"/>
      <p:bldP spid="6219" grpId="0" autoUpdateAnimBg="0"/>
      <p:bldP spid="6220" grpId="0" animBg="1"/>
      <p:bldP spid="6221" grpId="0" animBg="1"/>
      <p:bldP spid="6222" grpId="0" animBg="1"/>
      <p:bldP spid="6223" grpId="0" animBg="1"/>
      <p:bldP spid="6224" grpId="0" animBg="1"/>
      <p:bldP spid="6225" grpId="0" animBg="1"/>
      <p:bldP spid="6226" grpId="0" animBg="1"/>
      <p:bldP spid="6227" grpId="0" animBg="1"/>
      <p:bldP spid="6228" grpId="0" autoUpdateAnimBg="0"/>
      <p:bldP spid="6229" grpId="0" animBg="1"/>
      <p:bldP spid="6230" grpId="0" autoUpdateAnimBg="0"/>
      <p:bldP spid="6231" grpId="0" autoUpdateAnimBg="0"/>
      <p:bldP spid="6232" grpId="0" autoUpdateAnimBg="0"/>
      <p:bldP spid="6233" grpId="0" autoUpdateAnimBg="0"/>
      <p:bldP spid="6234" grpId="0" autoUpdateAnimBg="0"/>
      <p:bldP spid="6235" grpId="0" autoUpdateAnimBg="0"/>
      <p:bldP spid="6236" grpId="0" autoUpdateAnimBg="0"/>
      <p:bldP spid="6237" grpId="0" autoUpdateAnimBg="0"/>
      <p:bldP spid="6238" grpId="0" autoUpdateAnimBg="0"/>
      <p:bldP spid="6239" grpId="0" animBg="1"/>
      <p:bldP spid="6240" grpId="0" animBg="1"/>
      <p:bldP spid="6241" grpId="0" animBg="1"/>
      <p:bldP spid="6242" grpId="0" animBg="1"/>
      <p:bldP spid="6243" grpId="0" animBg="1"/>
      <p:bldP spid="6244" grpId="0" animBg="1"/>
      <p:bldP spid="6245" grpId="0" animBg="1"/>
      <p:bldP spid="6246" grpId="0" animBg="1"/>
      <p:bldP spid="6247" grpId="0" animBg="1"/>
      <p:bldP spid="6248" grpId="0" animBg="1"/>
      <p:bldP spid="6249" grpId="0" autoUpdateAnimBg="0"/>
      <p:bldP spid="625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7205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u="sng">
                <a:latin typeface="Times New Roman" pitchFamily="18" charset="0"/>
              </a:rPr>
              <a:t>Comparing Numbers in Scientific Notation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066800" y="1677988"/>
          <a:ext cx="1757363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Equation" r:id="rId4" imgW="583947" imgH="203112" progId="">
                  <p:embed/>
                </p:oleObj>
              </mc:Choice>
              <mc:Fallback>
                <p:oleObj name="Equation" r:id="rId4" imgW="583947" imgH="20311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7988"/>
                        <a:ext cx="1757363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3581400" y="1676400"/>
          <a:ext cx="175736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Equation" r:id="rId6" imgW="583947" imgH="203112" progId="">
                  <p:embed/>
                </p:oleObj>
              </mc:Choice>
              <mc:Fallback>
                <p:oleObj name="Equation" r:id="rId6" imgW="583947" imgH="20311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676400"/>
                        <a:ext cx="1757363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6"/>
          <p:cNvGraphicFramePr>
            <a:graphicFrameLocks noChangeAspect="1"/>
          </p:cNvGraphicFramePr>
          <p:nvPr/>
        </p:nvGraphicFramePr>
        <p:xfrm>
          <a:off x="6126163" y="1677988"/>
          <a:ext cx="199231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Equation" r:id="rId8" imgW="660113" imgH="203112" progId="">
                  <p:embed/>
                </p:oleObj>
              </mc:Choice>
              <mc:Fallback>
                <p:oleObj name="Equation" r:id="rId8" imgW="660113" imgH="203112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163" y="1677988"/>
                        <a:ext cx="1992312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18"/>
          <p:cNvGraphicFramePr>
            <a:graphicFrameLocks noChangeAspect="1"/>
          </p:cNvGraphicFramePr>
          <p:nvPr/>
        </p:nvGraphicFramePr>
        <p:xfrm>
          <a:off x="1435100" y="5867400"/>
          <a:ext cx="175736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Equation" r:id="rId10" imgW="583947" imgH="203112" progId="">
                  <p:embed/>
                </p:oleObj>
              </mc:Choice>
              <mc:Fallback>
                <p:oleObj name="Equation" r:id="rId10" imgW="583947" imgH="203112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5867400"/>
                        <a:ext cx="1757363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0" name="Object 22"/>
          <p:cNvGraphicFramePr>
            <a:graphicFrameLocks noChangeAspect="1"/>
          </p:cNvGraphicFramePr>
          <p:nvPr/>
        </p:nvGraphicFramePr>
        <p:xfrm>
          <a:off x="3100388" y="5864225"/>
          <a:ext cx="206851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Equation" r:id="rId11" imgW="685800" imgH="228600" progId="">
                  <p:embed/>
                </p:oleObj>
              </mc:Choice>
              <mc:Fallback>
                <p:oleObj name="Equation" r:id="rId11" imgW="685800" imgH="2286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8" y="5864225"/>
                        <a:ext cx="2068512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1" name="Object 23"/>
          <p:cNvGraphicFramePr>
            <a:graphicFrameLocks noChangeAspect="1"/>
          </p:cNvGraphicFramePr>
          <p:nvPr/>
        </p:nvGraphicFramePr>
        <p:xfrm>
          <a:off x="5016500" y="5867400"/>
          <a:ext cx="22987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Equation" r:id="rId13" imgW="761669" imgH="228501" progId="">
                  <p:embed/>
                </p:oleObj>
              </mc:Choice>
              <mc:Fallback>
                <p:oleObj name="Equation" r:id="rId13" imgW="761669" imgH="228501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867400"/>
                        <a:ext cx="229870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2" name="Oval 24"/>
          <p:cNvSpPr>
            <a:spLocks noChangeArrowheads="1"/>
          </p:cNvSpPr>
          <p:nvPr/>
        </p:nvSpPr>
        <p:spPr bwMode="auto">
          <a:xfrm>
            <a:off x="990600" y="5715000"/>
            <a:ext cx="7010400" cy="990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98" name="Picture 26" descr="MPj03995780000[1]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05200"/>
            <a:ext cx="17700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32037"/>
            <a:ext cx="7231424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Look at the exponents!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number with the greater exponent is greater.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the exponents are the same, compare the factors.</a:t>
            </a:r>
            <a:endParaRPr lang="en-US" dirty="0"/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Order the following from greatest to least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2" grpId="0" animBg="1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763000" cy="471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69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92942"/>
            <a:ext cx="7848600" cy="510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45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858000" cy="868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6600" dirty="0" smtClean="0"/>
              <a:t>Exit Slip: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81200" y="1600200"/>
                <a:ext cx="6629400" cy="4580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Evaluate the following expressions using positive exponents.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8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80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80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8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80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8000" b="0" i="1" smtClean="0">
                                  <a:latin typeface="Cambria Math"/>
                                </a:rPr>
                                <m:t>9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600200"/>
                <a:ext cx="6629400" cy="458080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676" t="-2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553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of Powers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077200" cy="211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35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Multiply Powers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676400"/>
            <a:ext cx="884766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449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Vocabulary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sz="4000" dirty="0" smtClean="0"/>
              <a:t>A </a:t>
            </a:r>
            <a:r>
              <a:rPr lang="en-US" sz="4000" b="1" u="sng" dirty="0" smtClean="0"/>
              <a:t>monomial</a:t>
            </a:r>
            <a:r>
              <a:rPr lang="en-US" sz="4000" dirty="0" smtClean="0"/>
              <a:t> is a number, variable, or product of a number and one or more variables.</a:t>
            </a:r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82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Multiplying Monomials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You can multiply monomials using the product of powers. Find each product.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276600"/>
            <a:ext cx="739015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40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Multiplying Monomials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You can multiply monomials using the product of powers. Find each product.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0"/>
            <a:ext cx="871430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40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Progress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305800" cy="131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858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522</TotalTime>
  <Words>560</Words>
  <Application>Microsoft Office PowerPoint</Application>
  <PresentationFormat>On-screen Show (4:3)</PresentationFormat>
  <Paragraphs>167</Paragraphs>
  <Slides>39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Cambria Math</vt:lpstr>
      <vt:lpstr>Corbel</vt:lpstr>
      <vt:lpstr>Times New Roman</vt:lpstr>
      <vt:lpstr>Wingdings</vt:lpstr>
      <vt:lpstr>Wingdings 2</vt:lpstr>
      <vt:lpstr>Wingdings 3</vt:lpstr>
      <vt:lpstr>Module</vt:lpstr>
      <vt:lpstr>Equation</vt:lpstr>
      <vt:lpstr>Bell Work</vt:lpstr>
      <vt:lpstr>13-4 A Multiply and Divide Monomials</vt:lpstr>
      <vt:lpstr>Product of Powers</vt:lpstr>
      <vt:lpstr>Product of Powers</vt:lpstr>
      <vt:lpstr>Multiply Powers</vt:lpstr>
      <vt:lpstr>Vocabulary</vt:lpstr>
      <vt:lpstr>Multiplying Monomials</vt:lpstr>
      <vt:lpstr>Multiplying Monomials</vt:lpstr>
      <vt:lpstr>Check Your Progress</vt:lpstr>
      <vt:lpstr>Quotient of Powers</vt:lpstr>
      <vt:lpstr>Quotient of Powers</vt:lpstr>
      <vt:lpstr>Dividing Powers</vt:lpstr>
      <vt:lpstr>Dividing Powers</vt:lpstr>
      <vt:lpstr>Check Your Progress</vt:lpstr>
      <vt:lpstr>You Try</vt:lpstr>
      <vt:lpstr>13-4B Negative Exponents</vt:lpstr>
      <vt:lpstr>Analyze the Pattern</vt:lpstr>
      <vt:lpstr>Negative Exponents</vt:lpstr>
      <vt:lpstr>Use Positive Exponents</vt:lpstr>
      <vt:lpstr>Use Positive Exponents</vt:lpstr>
      <vt:lpstr>Check Your Progress</vt:lpstr>
      <vt:lpstr>Use Negative Exponents</vt:lpstr>
      <vt:lpstr>Use Negative Exponents</vt:lpstr>
      <vt:lpstr>Check Your Progress</vt:lpstr>
      <vt:lpstr>Perform Operations with Exponents</vt:lpstr>
      <vt:lpstr>Perform Operations with Exponents</vt:lpstr>
      <vt:lpstr>Check Your Progress</vt:lpstr>
      <vt:lpstr>Practice</vt:lpstr>
      <vt:lpstr>13-4C Scientific Notation</vt:lpstr>
      <vt:lpstr>Express Numbers in Scientific Notation</vt:lpstr>
      <vt:lpstr>PowerPoint Presentation</vt:lpstr>
      <vt:lpstr>PowerPoint Presentation</vt:lpstr>
      <vt:lpstr>Express Large Numbers in Standard Form</vt:lpstr>
      <vt:lpstr>Express Small Numbers in Standard Form</vt:lpstr>
      <vt:lpstr>PowerPoint Presentation</vt:lpstr>
      <vt:lpstr>Order the following from greatest to least</vt:lpstr>
      <vt:lpstr>Practice</vt:lpstr>
      <vt:lpstr>Practice</vt:lpstr>
      <vt:lpstr>Exit Slip: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</dc:title>
  <dc:creator>Sabrina</dc:creator>
  <cp:lastModifiedBy>Gibbs</cp:lastModifiedBy>
  <cp:revision>16</cp:revision>
  <dcterms:created xsi:type="dcterms:W3CDTF">2014-05-05T03:09:25Z</dcterms:created>
  <dcterms:modified xsi:type="dcterms:W3CDTF">2015-04-28T16:38:17Z</dcterms:modified>
</cp:coreProperties>
</file>