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1" r:id="rId3"/>
    <p:sldId id="286" r:id="rId4"/>
    <p:sldId id="260" r:id="rId5"/>
    <p:sldId id="262" r:id="rId6"/>
    <p:sldId id="287" r:id="rId7"/>
    <p:sldId id="288" r:id="rId8"/>
    <p:sldId id="289" r:id="rId9"/>
    <p:sldId id="263" r:id="rId10"/>
    <p:sldId id="290" r:id="rId11"/>
    <p:sldId id="264" r:id="rId12"/>
    <p:sldId id="265" r:id="rId13"/>
    <p:sldId id="266" r:id="rId14"/>
    <p:sldId id="291" r:id="rId15"/>
    <p:sldId id="267" r:id="rId16"/>
    <p:sldId id="292" r:id="rId17"/>
    <p:sldId id="268" r:id="rId18"/>
    <p:sldId id="293" r:id="rId19"/>
    <p:sldId id="269" r:id="rId20"/>
    <p:sldId id="297" r:id="rId21"/>
    <p:sldId id="270" r:id="rId22"/>
    <p:sldId id="29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6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C:\Documents and Settings\walterl\My Documents\My Pictures\Microsoft Clip Organizer\j040665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chemeClr val="tx1"/>
          </a:solidFill>
          <a:effectLst>
            <a:softEdge rad="127000"/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Berlin Sans FB Demi" pitchFamily="34" charset="0"/>
              </a:defRPr>
            </a:lvl1pPr>
          </a:lstStyle>
          <a:p>
            <a:r>
              <a:rPr lang="en-US" dirty="0" smtClean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609600"/>
          </a:xfrm>
          <a:solidFill>
            <a:schemeClr val="tx1"/>
          </a:solidFill>
          <a:effectLst>
            <a:softEdge rad="127000"/>
          </a:effectLst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Berlin Sans FB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30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307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softEdge rad="63500"/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effectLst>
            <a:softEdge rad="635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86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C:\Documents and Settings\walterl\My Documents\My Pictures\Microsoft Clip Organizer\j040665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rlin Sans FB Demi" pitchFamily="34" charset="0"/>
              </a:defRPr>
            </a:lvl1pPr>
          </a:lstStyle>
          <a:p>
            <a:fld id="{9580B175-B64D-4D19-B8FC-B39B19ADE9BB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rlin Sans FB Dem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rlin Sans FB Demi" pitchFamily="34" charset="0"/>
              </a:defRPr>
            </a:lvl1pPr>
          </a:lstStyle>
          <a:p>
            <a:fld id="{A3B0DD1C-AA69-4661-8238-B8E0ED70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rlin Sans FB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erlin Sans FB Dem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erlin Sans FB Dem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erlin Sans FB Dem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erlin Sans FB Dem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erlin Sans FB Dem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7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Bell Work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Find the squares of the following numbers</a:t>
            </a: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1. 3</a:t>
            </a:r>
            <a:r>
              <a:rPr lang="en-US" sz="4800" baseline="30000" dirty="0" smtClean="0">
                <a:latin typeface="Century Gothic" panose="020B0502020202020204" pitchFamily="34" charset="0"/>
              </a:rPr>
              <a:t>2 = 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2. 6</a:t>
            </a:r>
            <a:r>
              <a:rPr lang="en-US" sz="4800" baseline="30000" dirty="0" smtClean="0">
                <a:latin typeface="Century Gothic" panose="020B0502020202020204" pitchFamily="34" charset="0"/>
              </a:rPr>
              <a:t>2 =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3. What is the  square of 8?</a:t>
            </a:r>
            <a:endParaRPr lang="en-US" sz="4800" baseline="30000" dirty="0" smtClean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List of Common Perfect Squares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28251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6019800"/>
            <a:ext cx="1676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= 121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12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2 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= 144</a:t>
            </a:r>
            <a:endParaRPr lang="en-US" sz="2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21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How to find a square root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Find what two identical factors multiply to give you the number under the radical. This factor is the answer.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Ex: 			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02380"/>
            <a:ext cx="7924800" cy="25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91993"/>
              </p:ext>
            </p:extLst>
          </p:nvPr>
        </p:nvGraphicFramePr>
        <p:xfrm>
          <a:off x="1295400" y="55626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533160" imgH="228600" progId="Equation.3">
                  <p:embed/>
                </p:oleObj>
              </mc:Choice>
              <mc:Fallback>
                <p:oleObj name="Equation" r:id="rId5" imgW="533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133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Example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3124200"/>
            <a:ext cx="5562600" cy="14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endParaRPr lang="en-US" sz="8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562600" cy="14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22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You 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75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Find the square roots below.</a:t>
            </a:r>
          </a:p>
          <a:p>
            <a:pPr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360019"/>
                  </p:ext>
                </p:extLst>
              </p:nvPr>
            </p:nvGraphicFramePr>
            <p:xfrm>
              <a:off x="533400" y="2667000"/>
              <a:ext cx="8001000" cy="68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/>
                    <a:gridCol w="2667000"/>
                    <a:gridCol w="2667000"/>
                  </a:tblGrid>
                  <a:tr h="685800"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ysClr val="windowText" lastClr="000000"/>
                              </a:solidFill>
                              <a:latin typeface="Century Gothic" panose="020B0502020202020204" pitchFamily="34" charset="0"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144</m:t>
                                  </m:r>
                                </m:e>
                              </m:rad>
                            </m:oMath>
                          </a14:m>
                          <a:endParaRPr lang="en-US" sz="3200" b="0" dirty="0">
                            <a:solidFill>
                              <a:sysClr val="windowText" lastClr="0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ysClr val="windowText" lastClr="000000"/>
                              </a:solidFill>
                              <a:latin typeface="Century Gothic" panose="020B0502020202020204" pitchFamily="34" charset="0"/>
                            </a:rPr>
                            <a:t>2.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oMath>
                          </a14:m>
                          <a:endParaRPr lang="en-US" sz="3200" b="0" dirty="0">
                            <a:solidFill>
                              <a:sysClr val="windowText" lastClr="0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ysClr val="windowText" lastClr="000000"/>
                              </a:solidFill>
                              <a:latin typeface="Century Gothic" panose="020B0502020202020204" pitchFamily="34" charset="0"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e>
                              </m:rad>
                            </m:oMath>
                          </a14:m>
                          <a:endParaRPr lang="en-US" sz="3200" b="0" dirty="0">
                            <a:solidFill>
                              <a:sysClr val="windowText" lastClr="000000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360019"/>
                  </p:ext>
                </p:extLst>
              </p:nvPr>
            </p:nvGraphicFramePr>
            <p:xfrm>
              <a:off x="533400" y="2667000"/>
              <a:ext cx="8001000" cy="68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/>
                    <a:gridCol w="2667000"/>
                    <a:gridCol w="2667000"/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8" t="-885" r="-200913" b="-24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58" t="-885" r="-101373" b="-24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885" r="-1142" b="-247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You 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Find the square roots below.</a:t>
            </a:r>
          </a:p>
          <a:p>
            <a:pPr marL="0" indent="0" fontAlgn="ctr">
              <a:buNone/>
            </a:pPr>
            <a:endParaRPr lang="en-US" dirty="0"/>
          </a:p>
          <a:p>
            <a:pPr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		4			7</a:t>
            </a:r>
          </a:p>
          <a:p>
            <a:pPr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2996146"/>
            <a:ext cx="8041321" cy="865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23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Estimating Square Roots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534400" cy="47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4928023" cy="44945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6" y="4063138"/>
            <a:ext cx="4277523" cy="3564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How to estimate square roots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96" y="1600200"/>
            <a:ext cx="8229600" cy="4830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Make a list of perfect </a:t>
            </a:r>
            <a:r>
              <a:rPr lang="en-US" dirty="0" smtClean="0">
                <a:latin typeface="Century Gothic" panose="020B0502020202020204" pitchFamily="34" charset="0"/>
              </a:rPr>
              <a:t>squares below </a:t>
            </a:r>
            <a:r>
              <a:rPr lang="en-US" smtClean="0">
                <a:latin typeface="Century Gothic" panose="020B0502020202020204" pitchFamily="34" charset="0"/>
              </a:rPr>
              <a:t>and abov</a:t>
            </a:r>
            <a:r>
              <a:rPr lang="en-US" smtClean="0">
                <a:latin typeface="Century Gothic" panose="020B0502020202020204" pitchFamily="34" charset="0"/>
              </a:rPr>
              <a:t>e your number.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Find which two perfect squares it is between.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Decide which perfect square it is closest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The square root of the chosen perfect square is the estimate.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69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How to estimate square roots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28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Make a list of perfect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Find which two perfect squares it is between.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Decide which perfect square it is closest to.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The square root of the chosen perfect square is the estimate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Example: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3962400"/>
            <a:ext cx="5448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>
            <a:off x="7772400" y="5773976"/>
            <a:ext cx="838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78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91100"/>
            <a:ext cx="6705600" cy="8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48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Bell Work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Find the squares of the following numbers</a:t>
            </a: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1. 3</a:t>
            </a:r>
            <a:r>
              <a:rPr lang="en-US" sz="4800" baseline="30000" dirty="0" smtClean="0">
                <a:latin typeface="Century Gothic" panose="020B0502020202020204" pitchFamily="34" charset="0"/>
              </a:rPr>
              <a:t>2</a:t>
            </a:r>
            <a:r>
              <a:rPr lang="en-US" sz="4800" dirty="0" smtClean="0">
                <a:latin typeface="Century Gothic" panose="020B0502020202020204" pitchFamily="34" charset="0"/>
              </a:rPr>
              <a:t> = </a:t>
            </a:r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2. 6</a:t>
            </a:r>
            <a:r>
              <a:rPr lang="en-US" sz="4800" baseline="30000" dirty="0" smtClean="0">
                <a:latin typeface="Century Gothic" panose="020B0502020202020204" pitchFamily="34" charset="0"/>
              </a:rPr>
              <a:t>2</a:t>
            </a:r>
            <a:r>
              <a:rPr lang="en-US" sz="4800" dirty="0" smtClean="0">
                <a:latin typeface="Century Gothic" panose="020B0502020202020204" pitchFamily="34" charset="0"/>
              </a:rPr>
              <a:t> = </a:t>
            </a:r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36</a:t>
            </a:r>
          </a:p>
          <a:p>
            <a:pPr>
              <a:buNone/>
            </a:pPr>
            <a:r>
              <a:rPr lang="en-US" sz="4800" dirty="0" smtClean="0">
                <a:latin typeface="Century Gothic" panose="020B0502020202020204" pitchFamily="34" charset="0"/>
              </a:rPr>
              <a:t>3. What is square of 8? </a:t>
            </a:r>
            <a:r>
              <a:rPr lang="en-US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64</a:t>
            </a:r>
            <a:endParaRPr lang="en-US" sz="4800" baseline="30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91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You 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Estimate the following square roots: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1.				2.			3.</a:t>
            </a:r>
          </a:p>
          <a:p>
            <a:pPr>
              <a:buNone/>
            </a:pPr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10916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09800"/>
            <a:ext cx="13297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09800"/>
            <a:ext cx="1143001" cy="6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You 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Estimate the following square roots: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1.				2.			3.</a:t>
            </a:r>
          </a:p>
          <a:p>
            <a:pPr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89 is between 81 and 100, so the square root of 89 is approximately 8.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116 is between 100 and 121, so the square root of 116 is approximately 11.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35 is between 25 and 36, so the square root of 35 is approximately 6.  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10916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09800"/>
            <a:ext cx="13297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09800"/>
            <a:ext cx="1143001" cy="6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65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How to find the square root with a  calculator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Type the number beneath the radical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Click the radical 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entury Gothic" panose="020B0502020202020204" pitchFamily="34" charset="0"/>
              </a:rPr>
              <a:t>Hit enter!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You may use calculators to check your answer.</a:t>
            </a:r>
          </a:p>
          <a:p>
            <a:pPr marL="514350" indent="-51435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* Some calculators might have a specific button for this function where you must type the radical sign before typing the number.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147002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11-3C The Real Number System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7315200" cy="228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Students will be able to identify and classify numbers in the real number system, and compare mathematical expressions involving real numbers. 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The Real Number System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43" y="1828800"/>
            <a:ext cx="86139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57800"/>
            <a:ext cx="2876707" cy="14871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73" y="756812"/>
            <a:ext cx="869085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Classify Numbers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Name all sets of numbers to which each real number belongs.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2908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27867"/>
            <a:ext cx="6096000" cy="98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9" y="3929406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999" y="4923760"/>
            <a:ext cx="58753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Check Your Progress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Name all sets of numbers to which each real number belongs.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8153400" cy="81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1937654" cy="762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3931"/>
            <a:ext cx="1983216" cy="9207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35" y="4419600"/>
            <a:ext cx="2350817" cy="806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00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Real numbers follow the properties that hold true for whole numbers, integers, and rational numbers.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91400" cy="49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Graph Real Numbers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46298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11-3AB Solving and Estimating Square Roots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705600" cy="838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Students will be able to find the values of square roots. Students will be able to estimate square roots.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Check Your Progress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Find each square root to the nearest tenth. Then graph the square root on a number line.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3209306"/>
            <a:ext cx="8077200" cy="62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05169"/>
            <a:ext cx="3696216" cy="28197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Compare Real Numbers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153400" cy="4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767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Compare Real Numbers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6192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14600"/>
            <a:ext cx="3598194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733800"/>
            <a:ext cx="7162800" cy="305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Check Your Progress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323729" cy="4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95600"/>
            <a:ext cx="8458200" cy="18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0400"/>
            <a:ext cx="384313" cy="304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162284"/>
            <a:ext cx="342916" cy="3429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47" y="4038600"/>
            <a:ext cx="520132" cy="3953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92" y="4091875"/>
            <a:ext cx="520132" cy="39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Real-World Example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20158"/>
            <a:ext cx="7772400" cy="40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70022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Check Your Progress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09714" cy="22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43200"/>
            <a:ext cx="3019926" cy="7143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12" y="3848496"/>
            <a:ext cx="1188167" cy="7191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Check Your Understanding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Textbook page 652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5674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 </a:t>
            </a:r>
            <a:br>
              <a:rPr lang="en-US" dirty="0" smtClean="0"/>
            </a:br>
            <a:r>
              <a:rPr lang="en-US" dirty="0" smtClean="0"/>
              <a:t>Textbook page 652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9" y="1625082"/>
            <a:ext cx="8601925" cy="43185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2531788" cy="6620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69" y="3023929"/>
            <a:ext cx="2654677" cy="721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945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Start your homework!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Workbook pages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173 # 2-4, 9-11, and 16-17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175 # 1-4, and 23-29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177 ODD</a:t>
            </a:r>
          </a:p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49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Explore!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entury Gothic" panose="020B0502020202020204" pitchFamily="34" charset="0"/>
              </a:rPr>
              <a:t> A square with an area of 36 square units is shown.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2495633" cy="24151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Explore!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In your group, try to construct (draw) squares with areas of 9, 12, 18, 16, and 20.</a:t>
            </a:r>
          </a:p>
          <a:p>
            <a:pPr marL="514350" indent="-51435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List the areas that can create squares.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40" y="4495800"/>
            <a:ext cx="5286519" cy="762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101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Explore!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What is the relationship between the lengths of the squares and the areas?</a:t>
            </a:r>
          </a:p>
          <a:p>
            <a:pPr marL="514350" indent="-514350">
              <a:buAutoNum type="arabicPeriod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Century Gothic" panose="020B0502020202020204" pitchFamily="34" charset="0"/>
              </a:rPr>
              <a:t>Using your square tiles, create a square the has an area of 49 square units. What are the lengths of the sides of the square?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819400"/>
            <a:ext cx="6482449" cy="457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22" y="5486400"/>
            <a:ext cx="1452604" cy="58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498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Vocabulary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429"/>
            <a:ext cx="8270613" cy="258851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59600"/>
            <a:ext cx="3429000" cy="2457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82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Vocabulary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Square- the product of a number and itself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Perfect Square – </a:t>
            </a:r>
            <a:r>
              <a:rPr lang="en-US" dirty="0">
                <a:latin typeface="Century Gothic" panose="020B0502020202020204" pitchFamily="34" charset="0"/>
              </a:rPr>
              <a:t>a</a:t>
            </a:r>
            <a:r>
              <a:rPr lang="en-US" dirty="0" smtClean="0">
                <a:latin typeface="Century Gothic" panose="020B0502020202020204" pitchFamily="34" charset="0"/>
              </a:rPr>
              <a:t> number that is a square of a whole number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Square Root- factors multiplied to form perfect squares </a:t>
            </a:r>
          </a:p>
          <a:p>
            <a:pPr>
              <a:buNone/>
            </a:pPr>
            <a:r>
              <a:rPr lang="en-US" dirty="0" smtClean="0">
                <a:latin typeface="Century Gothic" panose="020B0502020202020204" pitchFamily="34" charset="0"/>
              </a:rPr>
              <a:t>Radical Sign (√)- a symbol used to indicate a square root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Vocabulary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4" y="1981200"/>
            <a:ext cx="8508571" cy="92846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58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P03000474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5E32E6-D50F-4FCA-BB8A-DFE257A17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TP030004745</Template>
  <TotalTime>454</TotalTime>
  <Words>599</Words>
  <Application>Microsoft Office PowerPoint</Application>
  <PresentationFormat>On-screen Show (4:3)</PresentationFormat>
  <Paragraphs>115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Aharoni</vt:lpstr>
      <vt:lpstr>Arial</vt:lpstr>
      <vt:lpstr>Arial Black</vt:lpstr>
      <vt:lpstr>Berlin Sans FB Demi</vt:lpstr>
      <vt:lpstr>Calibri</vt:lpstr>
      <vt:lpstr>Cambria Math</vt:lpstr>
      <vt:lpstr>Century Gothic</vt:lpstr>
      <vt:lpstr>TP030004745</vt:lpstr>
      <vt:lpstr>Equation</vt:lpstr>
      <vt:lpstr>Bell Work </vt:lpstr>
      <vt:lpstr>Bell Work </vt:lpstr>
      <vt:lpstr>11-3AB Solving and Estimating Square Roots</vt:lpstr>
      <vt:lpstr>Explore!</vt:lpstr>
      <vt:lpstr>Explore!</vt:lpstr>
      <vt:lpstr>Explore!</vt:lpstr>
      <vt:lpstr>Vocabulary</vt:lpstr>
      <vt:lpstr>Vocabulary</vt:lpstr>
      <vt:lpstr>Vocabulary</vt:lpstr>
      <vt:lpstr>List of Common Perfect Squares</vt:lpstr>
      <vt:lpstr>How to find a square root</vt:lpstr>
      <vt:lpstr>Example</vt:lpstr>
      <vt:lpstr>Example</vt:lpstr>
      <vt:lpstr>You Try</vt:lpstr>
      <vt:lpstr>You Try</vt:lpstr>
      <vt:lpstr>Estimating Square Roots</vt:lpstr>
      <vt:lpstr>How to estimate square roots</vt:lpstr>
      <vt:lpstr>How to estimate square roots</vt:lpstr>
      <vt:lpstr>PowerPoint Presentation</vt:lpstr>
      <vt:lpstr>You Try</vt:lpstr>
      <vt:lpstr>You Try</vt:lpstr>
      <vt:lpstr>How to find the square root with a  calculator</vt:lpstr>
      <vt:lpstr>11-3C The Real Number System</vt:lpstr>
      <vt:lpstr>The Real Number System</vt:lpstr>
      <vt:lpstr>PowerPoint Presentation</vt:lpstr>
      <vt:lpstr>Classify Numbers</vt:lpstr>
      <vt:lpstr>Check Your Progress</vt:lpstr>
      <vt:lpstr>Real numbers follow the properties that hold true for whole numbers, integers, and rational numbers. </vt:lpstr>
      <vt:lpstr>Graph Real Numbers</vt:lpstr>
      <vt:lpstr>Check Your Progress</vt:lpstr>
      <vt:lpstr>Compare Real Numbers</vt:lpstr>
      <vt:lpstr>Compare Real Numbers</vt:lpstr>
      <vt:lpstr>Check Your Progress</vt:lpstr>
      <vt:lpstr>Real-World Example</vt:lpstr>
      <vt:lpstr>Check Your Progress</vt:lpstr>
      <vt:lpstr>Check Your Understanding  Textbook page 652</vt:lpstr>
      <vt:lpstr>Check Your Understanding  Textbook page 652</vt:lpstr>
      <vt:lpstr>Start your homework!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11-3 Solving and Estimating Square Roots</dc:title>
  <dc:creator>SCPS</dc:creator>
  <cp:lastModifiedBy>Gibbs</cp:lastModifiedBy>
  <cp:revision>26</cp:revision>
  <dcterms:created xsi:type="dcterms:W3CDTF">2012-04-18T20:17:29Z</dcterms:created>
  <dcterms:modified xsi:type="dcterms:W3CDTF">2015-03-30T16:24:07Z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TC300047459990</vt:lpwstr>
  </property>
</Properties>
</file>